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0" r:id="rId2"/>
    <p:sldId id="261" r:id="rId3"/>
    <p:sldId id="268" r:id="rId4"/>
    <p:sldId id="269" r:id="rId5"/>
    <p:sldId id="262" r:id="rId6"/>
    <p:sldId id="278" r:id="rId7"/>
    <p:sldId id="263" r:id="rId8"/>
    <p:sldId id="257" r:id="rId9"/>
    <p:sldId id="264" r:id="rId10"/>
    <p:sldId id="275" r:id="rId11"/>
    <p:sldId id="276" r:id="rId12"/>
    <p:sldId id="266" r:id="rId13"/>
    <p:sldId id="270" r:id="rId14"/>
    <p:sldId id="271" r:id="rId15"/>
    <p:sldId id="272" r:id="rId16"/>
    <p:sldId id="273" r:id="rId17"/>
    <p:sldId id="277" r:id="rId18"/>
    <p:sldId id="274"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D8DD3F-E471-4C3C-AE03-1753C93C1BD7}" type="datetimeFigureOut">
              <a:rPr lang="ru-RU" smtClean="0"/>
              <a:t>09.08.2023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352625-022B-4366-80D6-2201F84207CF}" type="slidenum">
              <a:rPr lang="ru-RU" smtClean="0"/>
              <a:t>‹#›</a:t>
            </a:fld>
            <a:endParaRPr lang="ru-RU"/>
          </a:p>
        </p:txBody>
      </p:sp>
    </p:spTree>
    <p:extLst>
      <p:ext uri="{BB962C8B-B14F-4D97-AF65-F5344CB8AC3E}">
        <p14:creationId xmlns:p14="http://schemas.microsoft.com/office/powerpoint/2010/main" val="2413422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3C0193D9-0C5E-4E17-A74A-58B888C1F3B6}" type="datetimeFigureOut">
              <a:rPr lang="ru-RU" smtClean="0"/>
              <a:t>09.08.2023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482213-C96F-46AB-BB28-BDCA308905D8}" type="slidenum">
              <a:rPr lang="ru-RU" smtClean="0"/>
              <a:t>‹#›</a:t>
            </a:fld>
            <a:endParaRPr lang="ru-RU"/>
          </a:p>
        </p:txBody>
      </p:sp>
    </p:spTree>
    <p:extLst>
      <p:ext uri="{BB962C8B-B14F-4D97-AF65-F5344CB8AC3E}">
        <p14:creationId xmlns:p14="http://schemas.microsoft.com/office/powerpoint/2010/main" val="81548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C0193D9-0C5E-4E17-A74A-58B888C1F3B6}" type="datetimeFigureOut">
              <a:rPr lang="ru-RU" smtClean="0"/>
              <a:t>09.08.2023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482213-C96F-46AB-BB28-BDCA308905D8}" type="slidenum">
              <a:rPr lang="ru-RU" smtClean="0"/>
              <a:t>‹#›</a:t>
            </a:fld>
            <a:endParaRPr lang="ru-RU"/>
          </a:p>
        </p:txBody>
      </p:sp>
    </p:spTree>
    <p:extLst>
      <p:ext uri="{BB962C8B-B14F-4D97-AF65-F5344CB8AC3E}">
        <p14:creationId xmlns:p14="http://schemas.microsoft.com/office/powerpoint/2010/main" val="398968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C0193D9-0C5E-4E17-A74A-58B888C1F3B6}" type="datetimeFigureOut">
              <a:rPr lang="ru-RU" smtClean="0"/>
              <a:t>09.08.2023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482213-C96F-46AB-BB28-BDCA308905D8}" type="slidenum">
              <a:rPr lang="ru-RU" smtClean="0"/>
              <a:t>‹#›</a:t>
            </a:fld>
            <a:endParaRPr lang="ru-RU"/>
          </a:p>
        </p:txBody>
      </p:sp>
    </p:spTree>
    <p:extLst>
      <p:ext uri="{BB962C8B-B14F-4D97-AF65-F5344CB8AC3E}">
        <p14:creationId xmlns:p14="http://schemas.microsoft.com/office/powerpoint/2010/main" val="2827037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C0193D9-0C5E-4E17-A74A-58B888C1F3B6}" type="datetimeFigureOut">
              <a:rPr lang="ru-RU" smtClean="0"/>
              <a:t>09.08.2023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482213-C96F-46AB-BB28-BDCA308905D8}" type="slidenum">
              <a:rPr lang="ru-RU" smtClean="0"/>
              <a:t>‹#›</a:t>
            </a:fld>
            <a:endParaRPr lang="ru-RU"/>
          </a:p>
        </p:txBody>
      </p:sp>
    </p:spTree>
    <p:extLst>
      <p:ext uri="{BB962C8B-B14F-4D97-AF65-F5344CB8AC3E}">
        <p14:creationId xmlns:p14="http://schemas.microsoft.com/office/powerpoint/2010/main" val="3061493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C0193D9-0C5E-4E17-A74A-58B888C1F3B6}" type="datetimeFigureOut">
              <a:rPr lang="ru-RU" smtClean="0"/>
              <a:t>09.08.2023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482213-C96F-46AB-BB28-BDCA308905D8}" type="slidenum">
              <a:rPr lang="ru-RU" smtClean="0"/>
              <a:t>‹#›</a:t>
            </a:fld>
            <a:endParaRPr lang="ru-RU"/>
          </a:p>
        </p:txBody>
      </p:sp>
    </p:spTree>
    <p:extLst>
      <p:ext uri="{BB962C8B-B14F-4D97-AF65-F5344CB8AC3E}">
        <p14:creationId xmlns:p14="http://schemas.microsoft.com/office/powerpoint/2010/main" val="2855922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C0193D9-0C5E-4E17-A74A-58B888C1F3B6}" type="datetimeFigureOut">
              <a:rPr lang="ru-RU" smtClean="0"/>
              <a:t>09.08.2023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482213-C96F-46AB-BB28-BDCA308905D8}" type="slidenum">
              <a:rPr lang="ru-RU" smtClean="0"/>
              <a:t>‹#›</a:t>
            </a:fld>
            <a:endParaRPr lang="ru-RU"/>
          </a:p>
        </p:txBody>
      </p:sp>
    </p:spTree>
    <p:extLst>
      <p:ext uri="{BB962C8B-B14F-4D97-AF65-F5344CB8AC3E}">
        <p14:creationId xmlns:p14="http://schemas.microsoft.com/office/powerpoint/2010/main" val="86903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C0193D9-0C5E-4E17-A74A-58B888C1F3B6}" type="datetimeFigureOut">
              <a:rPr lang="ru-RU" smtClean="0"/>
              <a:t>09.08.2023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0482213-C96F-46AB-BB28-BDCA308905D8}" type="slidenum">
              <a:rPr lang="ru-RU" smtClean="0"/>
              <a:t>‹#›</a:t>
            </a:fld>
            <a:endParaRPr lang="ru-RU"/>
          </a:p>
        </p:txBody>
      </p:sp>
    </p:spTree>
    <p:extLst>
      <p:ext uri="{BB962C8B-B14F-4D97-AF65-F5344CB8AC3E}">
        <p14:creationId xmlns:p14="http://schemas.microsoft.com/office/powerpoint/2010/main" val="1885019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C0193D9-0C5E-4E17-A74A-58B888C1F3B6}" type="datetimeFigureOut">
              <a:rPr lang="ru-RU" smtClean="0"/>
              <a:t>09.08.2023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0482213-C96F-46AB-BB28-BDCA308905D8}" type="slidenum">
              <a:rPr lang="ru-RU" smtClean="0"/>
              <a:t>‹#›</a:t>
            </a:fld>
            <a:endParaRPr lang="ru-RU"/>
          </a:p>
        </p:txBody>
      </p:sp>
    </p:spTree>
    <p:extLst>
      <p:ext uri="{BB962C8B-B14F-4D97-AF65-F5344CB8AC3E}">
        <p14:creationId xmlns:p14="http://schemas.microsoft.com/office/powerpoint/2010/main" val="2089573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C0193D9-0C5E-4E17-A74A-58B888C1F3B6}" type="datetimeFigureOut">
              <a:rPr lang="ru-RU" smtClean="0"/>
              <a:t>09.08.2023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0482213-C96F-46AB-BB28-BDCA308905D8}" type="slidenum">
              <a:rPr lang="ru-RU" smtClean="0"/>
              <a:t>‹#›</a:t>
            </a:fld>
            <a:endParaRPr lang="ru-RU"/>
          </a:p>
        </p:txBody>
      </p:sp>
    </p:spTree>
    <p:extLst>
      <p:ext uri="{BB962C8B-B14F-4D97-AF65-F5344CB8AC3E}">
        <p14:creationId xmlns:p14="http://schemas.microsoft.com/office/powerpoint/2010/main" val="106672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C0193D9-0C5E-4E17-A74A-58B888C1F3B6}" type="datetimeFigureOut">
              <a:rPr lang="ru-RU" smtClean="0"/>
              <a:t>09.08.2023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482213-C96F-46AB-BB28-BDCA308905D8}" type="slidenum">
              <a:rPr lang="ru-RU" smtClean="0"/>
              <a:t>‹#›</a:t>
            </a:fld>
            <a:endParaRPr lang="ru-RU"/>
          </a:p>
        </p:txBody>
      </p:sp>
    </p:spTree>
    <p:extLst>
      <p:ext uri="{BB962C8B-B14F-4D97-AF65-F5344CB8AC3E}">
        <p14:creationId xmlns:p14="http://schemas.microsoft.com/office/powerpoint/2010/main" val="170647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C0193D9-0C5E-4E17-A74A-58B888C1F3B6}" type="datetimeFigureOut">
              <a:rPr lang="ru-RU" smtClean="0"/>
              <a:t>09.08.2023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482213-C96F-46AB-BB28-BDCA308905D8}" type="slidenum">
              <a:rPr lang="ru-RU" smtClean="0"/>
              <a:t>‹#›</a:t>
            </a:fld>
            <a:endParaRPr lang="ru-RU"/>
          </a:p>
        </p:txBody>
      </p:sp>
    </p:spTree>
    <p:extLst>
      <p:ext uri="{BB962C8B-B14F-4D97-AF65-F5344CB8AC3E}">
        <p14:creationId xmlns:p14="http://schemas.microsoft.com/office/powerpoint/2010/main" val="388067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193D9-0C5E-4E17-A74A-58B888C1F3B6}" type="datetimeFigureOut">
              <a:rPr lang="ru-RU" smtClean="0"/>
              <a:t>09.08.2023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82213-C96F-46AB-BB28-BDCA308905D8}" type="slidenum">
              <a:rPr lang="ru-RU" smtClean="0"/>
              <a:t>‹#›</a:t>
            </a:fld>
            <a:endParaRPr lang="ru-RU"/>
          </a:p>
        </p:txBody>
      </p:sp>
    </p:spTree>
    <p:extLst>
      <p:ext uri="{BB962C8B-B14F-4D97-AF65-F5344CB8AC3E}">
        <p14:creationId xmlns:p14="http://schemas.microsoft.com/office/powerpoint/2010/main" val="1153146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b="8160"/>
          <a:stretch/>
        </p:blipFill>
        <p:spPr>
          <a:xfrm>
            <a:off x="1490883" y="1916832"/>
            <a:ext cx="6197054" cy="4271155"/>
          </a:xfrm>
          <a:prstGeom prst="rect">
            <a:avLst/>
          </a:prstGeom>
        </p:spPr>
      </p:pic>
      <p:sp>
        <p:nvSpPr>
          <p:cNvPr id="3" name="TextBox 2"/>
          <p:cNvSpPr txBox="1"/>
          <p:nvPr/>
        </p:nvSpPr>
        <p:spPr>
          <a:xfrm>
            <a:off x="1331640" y="548680"/>
            <a:ext cx="6480721" cy="584775"/>
          </a:xfrm>
          <a:prstGeom prst="rect">
            <a:avLst/>
          </a:prstGeom>
          <a:noFill/>
        </p:spPr>
        <p:txBody>
          <a:bodyPr wrap="square" rtlCol="0">
            <a:spAutoFit/>
          </a:bodyPr>
          <a:lstStyle/>
          <a:p>
            <a:pPr algn="ctr"/>
            <a:r>
              <a:rPr lang="ru-RU" sz="3200" b="1" dirty="0">
                <a:solidFill>
                  <a:srgbClr val="008000"/>
                </a:solidFill>
                <a:latin typeface="Times New Roman" panose="02020603050405020304" pitchFamily="18" charset="0"/>
                <a:cs typeface="Times New Roman" panose="02020603050405020304" pitchFamily="18" charset="0"/>
              </a:rPr>
              <a:t>ДОБРО ПОЖАЛОВАТЬ!</a:t>
            </a:r>
          </a:p>
        </p:txBody>
      </p:sp>
      <p:pic>
        <p:nvPicPr>
          <p:cNvPr id="4" name="Рисунок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24128" y="4450455"/>
            <a:ext cx="2736304" cy="1993212"/>
          </a:xfrm>
          <a:prstGeom prst="rect">
            <a:avLst/>
          </a:prstGeom>
        </p:spPr>
      </p:pic>
      <p:sp>
        <p:nvSpPr>
          <p:cNvPr id="5" name="TextBox 4"/>
          <p:cNvSpPr txBox="1"/>
          <p:nvPr/>
        </p:nvSpPr>
        <p:spPr>
          <a:xfrm>
            <a:off x="467544" y="1332057"/>
            <a:ext cx="8568952" cy="584775"/>
          </a:xfrm>
          <a:prstGeom prst="rect">
            <a:avLst/>
          </a:prstGeom>
          <a:noFill/>
        </p:spPr>
        <p:txBody>
          <a:bodyPr wrap="square" rtlCol="0">
            <a:spAutoFit/>
          </a:bodyPr>
          <a:lstStyle/>
          <a:p>
            <a:pPr algn="ctr"/>
            <a:r>
              <a:rPr lang="ru-RU" sz="3200" b="1" dirty="0">
                <a:solidFill>
                  <a:srgbClr val="008000"/>
                </a:solidFill>
                <a:latin typeface="Times New Roman" panose="02020603050405020304" pitchFamily="18" charset="0"/>
                <a:cs typeface="Times New Roman" panose="02020603050405020304" pitchFamily="18" charset="0"/>
              </a:rPr>
              <a:t>«Детский сад №34»  города Владимира</a:t>
            </a:r>
          </a:p>
        </p:txBody>
      </p:sp>
    </p:spTree>
    <p:extLst>
      <p:ext uri="{BB962C8B-B14F-4D97-AF65-F5344CB8AC3E}">
        <p14:creationId xmlns:p14="http://schemas.microsoft.com/office/powerpoint/2010/main" val="4026070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93716"/>
            <a:ext cx="8640960" cy="5632311"/>
          </a:xfrm>
          <a:prstGeom prst="rect">
            <a:avLst/>
          </a:prstGeom>
          <a:noFill/>
        </p:spPr>
        <p:txBody>
          <a:bodyPr wrap="square" rtlCol="0">
            <a:spAutoFit/>
          </a:bodyPr>
          <a:lstStyle/>
          <a:p>
            <a:pPr marL="285750" indent="-285750" algn="just">
              <a:buFont typeface="Wingdings" panose="05000000000000000000" pitchFamily="2" charset="2"/>
              <a:buChar char="Ø"/>
            </a:pPr>
            <a:r>
              <a:rPr lang="ru-RU" dirty="0">
                <a:solidFill>
                  <a:srgbClr val="008000"/>
                </a:solidFill>
                <a:latin typeface="Times New Roman" panose="02020603050405020304" pitchFamily="18" charset="0"/>
                <a:cs typeface="Times New Roman" panose="02020603050405020304" pitchFamily="18" charset="0"/>
              </a:rPr>
              <a:t>Одежда ребёнка должна соответствовать времени года и температуре воздуха;</a:t>
            </a:r>
          </a:p>
          <a:p>
            <a:pPr marL="285750" indent="-285750" algn="just">
              <a:buFont typeface="Wingdings" panose="05000000000000000000" pitchFamily="2" charset="2"/>
              <a:buChar char="Ø"/>
            </a:pPr>
            <a:r>
              <a:rPr lang="ru-RU" dirty="0">
                <a:solidFill>
                  <a:srgbClr val="008000"/>
                </a:solidFill>
                <a:latin typeface="Times New Roman" panose="02020603050405020304" pitchFamily="18" charset="0"/>
                <a:cs typeface="Times New Roman" panose="02020603050405020304" pitchFamily="18" charset="0"/>
              </a:rPr>
              <a:t>Не допускается ношение одной и той же пары джинсов, брюк как на прогулке, так и в помещениях детского сада. В группе у ребенка должна быть одежда, дающая возможность при необходимости одеться как полегче, так и потеплее. Активность детей в течение дня различна. Поэтому в одежде, в которой во время занятий ребенку было комфортно, может запросто стать жарко во время подвижных игр;</a:t>
            </a:r>
          </a:p>
          <a:p>
            <a:pPr marL="285750" indent="-285750" algn="just">
              <a:buFont typeface="Wingdings" panose="05000000000000000000" pitchFamily="2" charset="2"/>
              <a:buChar char="Ø"/>
            </a:pPr>
            <a:r>
              <a:rPr lang="ru-RU" dirty="0">
                <a:solidFill>
                  <a:srgbClr val="008000"/>
                </a:solidFill>
                <a:latin typeface="Times New Roman" panose="02020603050405020304" pitchFamily="18" charset="0"/>
                <a:cs typeface="Times New Roman" panose="02020603050405020304" pitchFamily="18" charset="0"/>
              </a:rPr>
              <a:t>Одежда так же должна быть подобрана с учетом того, что ваш ребенок сможет по максимуму одеться самостоятельно, предпочтите вещи с минимумом застежек и завязок, с широким воротом, не тугими резинками на поясе, без пуговиц на плечах и совсем под шеей, а так же такие вещи, чтобы определить, где «зад» и «перед», было как можно легче (например, картинки впереди). Кроме того, одежда должна быть максимально удобной и комфортной, помните, ваш ребенок проведет в ней почти целый день;</a:t>
            </a:r>
          </a:p>
          <a:p>
            <a:pPr marL="285750" indent="-285750" algn="just">
              <a:buFont typeface="Wingdings" panose="05000000000000000000" pitchFamily="2" charset="2"/>
              <a:buChar char="Ø"/>
            </a:pPr>
            <a:r>
              <a:rPr lang="ru-RU" dirty="0">
                <a:solidFill>
                  <a:srgbClr val="008000"/>
                </a:solidFill>
                <a:latin typeface="Times New Roman" panose="02020603050405020304" pitchFamily="18" charset="0"/>
                <a:cs typeface="Times New Roman" panose="02020603050405020304" pitchFamily="18" charset="0"/>
              </a:rPr>
              <a:t>Обувь для детского сада (и для улицы, и для группы) лучше выбирать исходя из того, чтобы ребенок мог обуть ее и застегнуть сам. Это может быть обувь вообще без застежек, на липучках (особенно для малышей) или молнии, высший пилотаж для ребенка - шнурки, в общем, рассчитывайте на его возможности. Обувь без задников (шлёпанцы) в детском саду носить запрещается!!! Главное условие - удобная обувь с фиксируемой пяткой.</a:t>
            </a:r>
          </a:p>
          <a:p>
            <a:endParaRPr lang="ru-RU" dirty="0">
              <a:solidFill>
                <a:srgbClr val="008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827584" y="404664"/>
            <a:ext cx="7488831" cy="954107"/>
          </a:xfrm>
          <a:prstGeom prst="rect">
            <a:avLst/>
          </a:prstGeom>
          <a:noFill/>
        </p:spPr>
        <p:txBody>
          <a:bodyPr wrap="square" rtlCol="0">
            <a:spAutoFit/>
          </a:bodyPr>
          <a:lstStyle/>
          <a:p>
            <a:pPr algn="ctr"/>
            <a:r>
              <a:rPr lang="ru-RU" sz="2800" b="1" dirty="0">
                <a:solidFill>
                  <a:srgbClr val="008000"/>
                </a:solidFill>
                <a:latin typeface="Times New Roman" panose="02020603050405020304" pitchFamily="18" charset="0"/>
                <a:cs typeface="Times New Roman" panose="02020603050405020304" pitchFamily="18" charset="0"/>
              </a:rPr>
              <a:t>Одежда</a:t>
            </a:r>
            <a:r>
              <a:rPr lang="en-US" sz="2800" b="1" dirty="0">
                <a:solidFill>
                  <a:srgbClr val="008000"/>
                </a:solidFill>
                <a:latin typeface="Times New Roman" panose="02020603050405020304" pitchFamily="18" charset="0"/>
                <a:cs typeface="Times New Roman" panose="02020603050405020304" pitchFamily="18" charset="0"/>
              </a:rPr>
              <a:t> </a:t>
            </a:r>
            <a:r>
              <a:rPr lang="ru-RU" sz="2800" b="1" dirty="0">
                <a:solidFill>
                  <a:srgbClr val="008000"/>
                </a:solidFill>
                <a:latin typeface="Times New Roman" panose="02020603050405020304" pitchFamily="18" charset="0"/>
                <a:cs typeface="Times New Roman" panose="02020603050405020304" pitchFamily="18" charset="0"/>
              </a:rPr>
              <a:t>ребенка должна соответствовать следующим требованиям:</a:t>
            </a:r>
          </a:p>
        </p:txBody>
      </p:sp>
    </p:spTree>
    <p:extLst>
      <p:ext uri="{BB962C8B-B14F-4D97-AF65-F5344CB8AC3E}">
        <p14:creationId xmlns:p14="http://schemas.microsoft.com/office/powerpoint/2010/main" val="4175730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556792"/>
            <a:ext cx="8424936" cy="4708981"/>
          </a:xfrm>
          <a:prstGeom prst="rect">
            <a:avLst/>
          </a:prstGeom>
          <a:noFill/>
        </p:spPr>
        <p:txBody>
          <a:bodyPr wrap="square" rtlCol="0">
            <a:spAutoFit/>
          </a:bodyPr>
          <a:lstStyle/>
          <a:p>
            <a:pPr marL="285750" indent="-285750" algn="justLow">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отдельный мешок со сменным запасом белья; отдельный чистый пакет для грязного белья; отдельный пакет со спортивной формой: шорты, майка, обувь на прорезиненной подошве (не чешки);</a:t>
            </a:r>
          </a:p>
          <a:p>
            <a:pPr marL="285750" indent="-285750" algn="justLow">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комплект сменного белья: мальчикам - шорты, трусики, колготки, майка, футболка; девочкам - колготки, трусики, майка, футболка, юбка или платье. В теплое время - носки, гольфы;</a:t>
            </a:r>
          </a:p>
          <a:p>
            <a:pPr marL="285750" indent="-285750" algn="justLow">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к верхней одежде должны быть обязательно пришиты петельки;</a:t>
            </a:r>
          </a:p>
          <a:p>
            <a:pPr marL="285750" indent="-285750" algn="justLow">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носовой платок должен находиться как в верхней одежде, так и в одежде для группы;</a:t>
            </a:r>
          </a:p>
          <a:p>
            <a:pPr marL="285750" indent="-285750" algn="justLow">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белье, одежда и прочие вещи лучше промаркировать;</a:t>
            </a:r>
          </a:p>
          <a:p>
            <a:pPr marL="285750" indent="-285750" algn="justLow">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схема расположения вещей: на самой верхней полке лежат головные уборы, шарфы и перчатки. Верхняя одежда висит на крючке. На самой нижней полке стоит сменная обувь;</a:t>
            </a:r>
          </a:p>
          <a:p>
            <a:pPr marL="285750" indent="-285750" algn="justLow">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все остальное должно быть убрано в пакеты, которые тоже вешаются на крючки рядом с верхней одеждой.</a:t>
            </a:r>
          </a:p>
        </p:txBody>
      </p:sp>
      <p:sp>
        <p:nvSpPr>
          <p:cNvPr id="3" name="TextBox 2"/>
          <p:cNvSpPr txBox="1"/>
          <p:nvPr/>
        </p:nvSpPr>
        <p:spPr>
          <a:xfrm>
            <a:off x="899592" y="692696"/>
            <a:ext cx="7200800" cy="584775"/>
          </a:xfrm>
          <a:prstGeom prst="rect">
            <a:avLst/>
          </a:prstGeom>
          <a:noFill/>
        </p:spPr>
        <p:txBody>
          <a:bodyPr wrap="square" rtlCol="0">
            <a:spAutoFit/>
          </a:bodyPr>
          <a:lstStyle/>
          <a:p>
            <a:pPr algn="ctr"/>
            <a:r>
              <a:rPr lang="ru-RU" sz="3200" b="1" dirty="0">
                <a:solidFill>
                  <a:srgbClr val="008000"/>
                </a:solidFill>
                <a:latin typeface="Times New Roman" panose="02020603050405020304" pitchFamily="18" charset="0"/>
                <a:cs typeface="Times New Roman" panose="02020603050405020304" pitchFamily="18" charset="0"/>
              </a:rPr>
              <a:t>В шкафчике должны находиться:</a:t>
            </a:r>
          </a:p>
        </p:txBody>
      </p:sp>
    </p:spTree>
    <p:extLst>
      <p:ext uri="{BB962C8B-B14F-4D97-AF65-F5344CB8AC3E}">
        <p14:creationId xmlns:p14="http://schemas.microsoft.com/office/powerpoint/2010/main" val="626267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332656"/>
            <a:ext cx="6937735" cy="1077218"/>
          </a:xfrm>
          <a:prstGeom prst="rect">
            <a:avLst/>
          </a:prstGeom>
          <a:noFill/>
        </p:spPr>
        <p:txBody>
          <a:bodyPr wrap="square" rtlCol="0">
            <a:spAutoFit/>
          </a:bodyPr>
          <a:lstStyle/>
          <a:p>
            <a:pPr algn="ctr"/>
            <a:r>
              <a:rPr lang="ru-RU" sz="3200" b="1" dirty="0">
                <a:solidFill>
                  <a:srgbClr val="008000"/>
                </a:solidFill>
                <a:latin typeface="Times New Roman" panose="02020603050405020304" pitchFamily="18" charset="0"/>
                <a:cs typeface="Times New Roman" panose="02020603050405020304" pitchFamily="18" charset="0"/>
              </a:rPr>
              <a:t>Профилактика </a:t>
            </a:r>
          </a:p>
          <a:p>
            <a:pPr algn="ctr"/>
            <a:r>
              <a:rPr lang="ru-RU" sz="3200" b="1" dirty="0">
                <a:solidFill>
                  <a:srgbClr val="008000"/>
                </a:solidFill>
                <a:latin typeface="Times New Roman" panose="02020603050405020304" pitchFamily="18" charset="0"/>
                <a:cs typeface="Times New Roman" panose="02020603050405020304" pitchFamily="18" charset="0"/>
              </a:rPr>
              <a:t>психоэмоционального напряжения </a:t>
            </a:r>
          </a:p>
        </p:txBody>
      </p:sp>
      <p:sp>
        <p:nvSpPr>
          <p:cNvPr id="3" name="TextBox 2"/>
          <p:cNvSpPr txBox="1"/>
          <p:nvPr/>
        </p:nvSpPr>
        <p:spPr>
          <a:xfrm>
            <a:off x="539552" y="1340768"/>
            <a:ext cx="7920880" cy="5293757"/>
          </a:xfrm>
          <a:prstGeom prst="rect">
            <a:avLst/>
          </a:prstGeom>
          <a:noFill/>
        </p:spPr>
        <p:txBody>
          <a:bodyPr wrap="square" rtlCol="0">
            <a:spAutoFit/>
          </a:bodyPr>
          <a:lstStyle/>
          <a:p>
            <a:pPr marL="342900" indent="-342900">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По возможности расширять круг общения с незнакомыми людьми, вызывать положительное отношение к ним.</a:t>
            </a:r>
          </a:p>
          <a:p>
            <a:pPr marL="342900" indent="-342900">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Помочь ребенку разобраться в игрушках: использовать показ действия с ними, вовлекать ребенка в совместную игру.</a:t>
            </a:r>
          </a:p>
          <a:p>
            <a:pPr marL="342900" indent="-342900">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Развивать подражательность действий ребенка: «полетаем, как воробушки», «попрыгаем, как зайчики» и т.д.</a:t>
            </a:r>
          </a:p>
          <a:p>
            <a:pPr marL="342900" indent="-342900">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Не допускать высказываний сожаления о том, что приходиться отдавать ребенка в детский сад.</a:t>
            </a:r>
          </a:p>
          <a:p>
            <a:pPr marL="342900" indent="-342900">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Приучать к самообслуживанию.</a:t>
            </a:r>
          </a:p>
          <a:p>
            <a:pPr marL="342900" indent="-342900">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Учить обращаться к другому человеку.</a:t>
            </a:r>
          </a:p>
          <a:p>
            <a:r>
              <a:rPr lang="ru-RU" sz="2000" dirty="0">
                <a:solidFill>
                  <a:srgbClr val="008000"/>
                </a:solidFill>
                <a:latin typeface="Times New Roman" panose="02020603050405020304" pitchFamily="18" charset="0"/>
                <a:cs typeface="Times New Roman" panose="02020603050405020304" pitchFamily="18" charset="0"/>
              </a:rPr>
              <a:t>      Постепенно подготавливайте ребенка к изменениям, которые произойдут в его жизни. Расскажите ему, что такое детский сад и зачем туда ходят дети. Объясните, что сад для ребенка – это показатель взросления. Постарайтесь заинтересовать его происходящим в детском саду. Расскажите, что у него появятся новые друзья. Новые интересные занятия, о том, что в саду много игрушек. </a:t>
            </a:r>
          </a:p>
          <a:p>
            <a:endParaRPr lang="ru-RU" dirty="0"/>
          </a:p>
        </p:txBody>
      </p:sp>
    </p:spTree>
    <p:extLst>
      <p:ext uri="{BB962C8B-B14F-4D97-AF65-F5344CB8AC3E}">
        <p14:creationId xmlns:p14="http://schemas.microsoft.com/office/powerpoint/2010/main" val="1937611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620688"/>
            <a:ext cx="6438622" cy="584775"/>
          </a:xfrm>
          <a:prstGeom prst="rect">
            <a:avLst/>
          </a:prstGeom>
          <a:noFill/>
        </p:spPr>
        <p:txBody>
          <a:bodyPr wrap="none" rtlCol="0">
            <a:spAutoFit/>
          </a:bodyPr>
          <a:lstStyle/>
          <a:p>
            <a:r>
              <a:rPr lang="ru-RU" sz="3200" b="1" dirty="0">
                <a:solidFill>
                  <a:srgbClr val="008000"/>
                </a:solidFill>
                <a:latin typeface="Times New Roman" panose="02020603050405020304" pitchFamily="18" charset="0"/>
                <a:cs typeface="Times New Roman" panose="02020603050405020304" pitchFamily="18" charset="0"/>
              </a:rPr>
              <a:t>Организация периода адаптации </a:t>
            </a:r>
          </a:p>
        </p:txBody>
      </p:sp>
      <p:sp>
        <p:nvSpPr>
          <p:cNvPr id="3" name="TextBox 2"/>
          <p:cNvSpPr txBox="1"/>
          <p:nvPr/>
        </p:nvSpPr>
        <p:spPr>
          <a:xfrm>
            <a:off x="607282" y="1731581"/>
            <a:ext cx="7817953" cy="4278094"/>
          </a:xfrm>
          <a:prstGeom prst="rect">
            <a:avLst/>
          </a:prstGeom>
          <a:noFill/>
        </p:spPr>
        <p:txBody>
          <a:bodyPr wrap="square" rtlCol="0">
            <a:spAutoFit/>
          </a:bodyPr>
          <a:lstStyle/>
          <a:p>
            <a:pPr algn="just"/>
            <a:r>
              <a:rPr lang="ru-RU" sz="2000" dirty="0">
                <a:solidFill>
                  <a:srgbClr val="008000"/>
                </a:solidFill>
                <a:latin typeface="Times New Roman" panose="02020603050405020304" pitchFamily="18" charset="0"/>
                <a:cs typeface="Times New Roman" panose="02020603050405020304" pitchFamily="18" charset="0"/>
              </a:rPr>
              <a:t>Детям всех возрастов, впервые поступающим в детский сад, рекомендуется укороченное время пребывания в ДОУ.</a:t>
            </a:r>
          </a:p>
          <a:p>
            <a:pPr marL="342900" indent="-342900" algn="just">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На первой неделе адаптации к ДОУ ребенок остается в детском саду на 2 часа.</a:t>
            </a:r>
          </a:p>
          <a:p>
            <a:pPr marL="342900" indent="-342900" algn="just">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На второй неделе ребенок обедает в детском саду.</a:t>
            </a:r>
          </a:p>
          <a:p>
            <a:pPr marL="342900" indent="-342900" algn="just">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На третьей неделе ребенок остается на «тихий час»</a:t>
            </a:r>
          </a:p>
          <a:p>
            <a:pPr marL="342900" indent="-342900" algn="just">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На четвертой неделе ребенок может остаться на полный день.</a:t>
            </a:r>
          </a:p>
          <a:p>
            <a:endParaRPr lang="ru-RU" sz="2000" dirty="0">
              <a:solidFill>
                <a:srgbClr val="008000"/>
              </a:solidFill>
              <a:latin typeface="Times New Roman" panose="02020603050405020304" pitchFamily="18" charset="0"/>
              <a:cs typeface="Times New Roman" panose="02020603050405020304" pitchFamily="18" charset="0"/>
            </a:endParaRPr>
          </a:p>
          <a:p>
            <a:pPr algn="ctr"/>
            <a:r>
              <a:rPr lang="ru-RU" sz="2800" b="1" i="1" dirty="0">
                <a:solidFill>
                  <a:srgbClr val="008000"/>
                </a:solidFill>
                <a:latin typeface="Times New Roman" panose="02020603050405020304" pitchFamily="18" charset="0"/>
                <a:cs typeface="Times New Roman" panose="02020603050405020304" pitchFamily="18" charset="0"/>
              </a:rPr>
              <a:t>Не старайтесь форсировать события: воспитатели подскажут вам, когда ребенка можно оставить до обеда, а затем и на дневной сон.</a:t>
            </a:r>
          </a:p>
        </p:txBody>
      </p:sp>
    </p:spTree>
    <p:extLst>
      <p:ext uri="{BB962C8B-B14F-4D97-AF65-F5344CB8AC3E}">
        <p14:creationId xmlns:p14="http://schemas.microsoft.com/office/powerpoint/2010/main" val="359158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7624" y="404664"/>
            <a:ext cx="6624736" cy="1077218"/>
          </a:xfrm>
          <a:prstGeom prst="rect">
            <a:avLst/>
          </a:prstGeom>
          <a:noFill/>
        </p:spPr>
        <p:txBody>
          <a:bodyPr wrap="square" rtlCol="0">
            <a:spAutoFit/>
          </a:bodyPr>
          <a:lstStyle/>
          <a:p>
            <a:pPr algn="ctr"/>
            <a:r>
              <a:rPr lang="ru-RU" sz="3200" b="1" dirty="0">
                <a:solidFill>
                  <a:srgbClr val="008000"/>
                </a:solidFill>
                <a:latin typeface="Times New Roman" panose="02020603050405020304" pitchFamily="18" charset="0"/>
                <a:cs typeface="Times New Roman" panose="02020603050405020304" pitchFamily="18" charset="0"/>
              </a:rPr>
              <a:t>Варианты течения </a:t>
            </a:r>
          </a:p>
          <a:p>
            <a:pPr algn="ctr"/>
            <a:r>
              <a:rPr lang="ru-RU" sz="3200" b="1" dirty="0">
                <a:solidFill>
                  <a:srgbClr val="008000"/>
                </a:solidFill>
                <a:latin typeface="Times New Roman" panose="02020603050405020304" pitchFamily="18" charset="0"/>
                <a:cs typeface="Times New Roman" panose="02020603050405020304" pitchFamily="18" charset="0"/>
              </a:rPr>
              <a:t>адаптационного периода </a:t>
            </a:r>
          </a:p>
        </p:txBody>
      </p:sp>
      <p:sp>
        <p:nvSpPr>
          <p:cNvPr id="4" name="TextBox 3"/>
          <p:cNvSpPr txBox="1"/>
          <p:nvPr/>
        </p:nvSpPr>
        <p:spPr>
          <a:xfrm>
            <a:off x="359532" y="1481882"/>
            <a:ext cx="8280920" cy="4801314"/>
          </a:xfrm>
          <a:prstGeom prst="rect">
            <a:avLst/>
          </a:prstGeom>
          <a:noFill/>
        </p:spPr>
        <p:txBody>
          <a:bodyPr wrap="square" rtlCol="0">
            <a:spAutoFit/>
          </a:bodyPr>
          <a:lstStyle/>
          <a:p>
            <a:pPr marL="285750" indent="-285750" algn="just">
              <a:buFont typeface="Wingdings" panose="05000000000000000000" pitchFamily="2" charset="2"/>
              <a:buChar char="Ø"/>
            </a:pPr>
            <a:r>
              <a:rPr lang="ru-RU" b="1" dirty="0">
                <a:solidFill>
                  <a:srgbClr val="008000"/>
                </a:solidFill>
                <a:latin typeface="Times New Roman" panose="02020603050405020304" pitchFamily="18" charset="0"/>
                <a:cs typeface="Times New Roman" panose="02020603050405020304" pitchFamily="18" charset="0"/>
              </a:rPr>
              <a:t>Высокий уровень адаптированности </a:t>
            </a:r>
            <a:r>
              <a:rPr lang="ru-RU" dirty="0">
                <a:solidFill>
                  <a:srgbClr val="008000"/>
                </a:solidFill>
                <a:latin typeface="Times New Roman" panose="02020603050405020304" pitchFamily="18" charset="0"/>
                <a:cs typeface="Times New Roman" panose="02020603050405020304" pitchFamily="18" charset="0"/>
              </a:rPr>
              <a:t>– у ребенка преобладает радостное или устойчивое – спокойное эмоциональное состояние. Он активно контактирует со взрослыми, детьми, окружающими предметами, быстро адаптируется к новым условиям (незнакомый взрослый, новое помещение, общение с группой сверстников).</a:t>
            </a:r>
          </a:p>
          <a:p>
            <a:pPr marL="285750" indent="-285750" algn="just">
              <a:buFont typeface="Wingdings" panose="05000000000000000000" pitchFamily="2" charset="2"/>
              <a:buChar char="Ø"/>
            </a:pPr>
            <a:r>
              <a:rPr lang="ru-RU" b="1" dirty="0">
                <a:solidFill>
                  <a:srgbClr val="008000"/>
                </a:solidFill>
                <a:latin typeface="Times New Roman" panose="02020603050405020304" pitchFamily="18" charset="0"/>
                <a:cs typeface="Times New Roman" panose="02020603050405020304" pitchFamily="18" charset="0"/>
              </a:rPr>
              <a:t>Средний уровень адаптированности </a:t>
            </a:r>
            <a:r>
              <a:rPr lang="ru-RU" dirty="0">
                <a:solidFill>
                  <a:srgbClr val="008000"/>
                </a:solidFill>
                <a:latin typeface="Times New Roman" panose="02020603050405020304" pitchFamily="18" charset="0"/>
                <a:cs typeface="Times New Roman" panose="02020603050405020304" pitchFamily="18" charset="0"/>
              </a:rPr>
              <a:t>– эмоциональное состояние ребенка нестабильно: новый раздражитель влечет возврат к отрицательным эмоциональным реакциям. Однако при эмоциональной поддержке взрослого ребенок проявляет познавательную и поведенческую активность, легче адаптируется к новой ситуации.</a:t>
            </a:r>
          </a:p>
          <a:p>
            <a:pPr marL="285750" indent="-285750" algn="just">
              <a:buFont typeface="Wingdings" panose="05000000000000000000" pitchFamily="2" charset="2"/>
              <a:buChar char="Ø"/>
            </a:pPr>
            <a:r>
              <a:rPr lang="ru-RU" b="1" dirty="0">
                <a:solidFill>
                  <a:srgbClr val="008000"/>
                </a:solidFill>
                <a:latin typeface="Times New Roman" panose="02020603050405020304" pitchFamily="18" charset="0"/>
                <a:cs typeface="Times New Roman" panose="02020603050405020304" pitchFamily="18" charset="0"/>
              </a:rPr>
              <a:t>Низкий уровень адаптированности </a:t>
            </a:r>
            <a:r>
              <a:rPr lang="ru-RU" dirty="0">
                <a:solidFill>
                  <a:srgbClr val="008000"/>
                </a:solidFill>
                <a:latin typeface="Times New Roman" panose="02020603050405020304" pitchFamily="18" charset="0"/>
                <a:cs typeface="Times New Roman" panose="02020603050405020304" pitchFamily="18" charset="0"/>
              </a:rPr>
              <a:t>– у ребенка преобладают агрессивно – разрушительные реакции, направленные на выход из ситуации (двигательный протест, агрессивные действия), активное эмоциональное состояние (плач, негодующий крик), либо отсутствует активность, инициативность при более или менее выраженных отрицательных реакциях (тихий плач, хныканье, отказ от активных движений, отсутствие попыток  к сопротивлению, пассивное подчинение, подавленность, напряженность). </a:t>
            </a:r>
          </a:p>
        </p:txBody>
      </p:sp>
    </p:spTree>
    <p:extLst>
      <p:ext uri="{BB962C8B-B14F-4D97-AF65-F5344CB8AC3E}">
        <p14:creationId xmlns:p14="http://schemas.microsoft.com/office/powerpoint/2010/main" val="3873722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1" y="1268760"/>
            <a:ext cx="8064896" cy="5078313"/>
          </a:xfrm>
          <a:prstGeom prst="rect">
            <a:avLst/>
          </a:prstGeom>
          <a:noFill/>
        </p:spPr>
        <p:txBody>
          <a:bodyPr wrap="square" rtlCol="0">
            <a:spAutoFit/>
          </a:bodyPr>
          <a:lstStyle/>
          <a:p>
            <a:pPr algn="just"/>
            <a:r>
              <a:rPr lang="ru-RU" b="1" dirty="0">
                <a:solidFill>
                  <a:srgbClr val="008000"/>
                </a:solidFill>
                <a:latin typeface="Times New Roman" panose="02020603050405020304" pitchFamily="18" charset="0"/>
                <a:cs typeface="Times New Roman" panose="02020603050405020304" pitchFamily="18" charset="0"/>
              </a:rPr>
              <a:t>Не делайте ошибок</a:t>
            </a:r>
          </a:p>
          <a:p>
            <a:pPr algn="just"/>
            <a:r>
              <a:rPr lang="ru-RU" dirty="0">
                <a:solidFill>
                  <a:srgbClr val="008000"/>
                </a:solidFill>
                <a:latin typeface="Times New Roman" panose="02020603050405020304" pitchFamily="18" charset="0"/>
                <a:cs typeface="Times New Roman" panose="02020603050405020304" pitchFamily="18" charset="0"/>
              </a:rPr>
              <a:t>К сожалению, иногда родители совершают серьезные ошибки, которые затрудняют адаптацию ребенка. </a:t>
            </a:r>
            <a:r>
              <a:rPr lang="ru-RU" b="1" dirty="0">
                <a:solidFill>
                  <a:srgbClr val="008000"/>
                </a:solidFill>
                <a:latin typeface="Times New Roman" panose="02020603050405020304" pitchFamily="18" charset="0"/>
                <a:cs typeface="Times New Roman" panose="02020603050405020304" pitchFamily="18" charset="0"/>
              </a:rPr>
              <a:t>Чего нельзя делать ни в коем случае: </a:t>
            </a:r>
          </a:p>
          <a:p>
            <a:pPr algn="just"/>
            <a:r>
              <a:rPr lang="ru-RU" b="1" dirty="0">
                <a:solidFill>
                  <a:srgbClr val="008000"/>
                </a:solidFill>
                <a:latin typeface="Times New Roman" panose="02020603050405020304" pitchFamily="18" charset="0"/>
                <a:cs typeface="Times New Roman" panose="02020603050405020304" pitchFamily="18" charset="0"/>
              </a:rPr>
              <a:t>    Нельзя наказывать или сердиться на малыша </a:t>
            </a:r>
            <a:r>
              <a:rPr lang="ru-RU" dirty="0">
                <a:solidFill>
                  <a:srgbClr val="008000"/>
                </a:solidFill>
                <a:latin typeface="Times New Roman" panose="02020603050405020304" pitchFamily="18" charset="0"/>
                <a:cs typeface="Times New Roman" panose="02020603050405020304" pitchFamily="18" charset="0"/>
              </a:rPr>
              <a:t>за то, что он плачет при расставании или дома при упоминании необходимости идти в сад! Помните, он имеет право на такую реакцию. Строгое напоминание о том, что «он обещал не плакать», – тоже абсолютно не эффективно. Дети этого возраста еще не умеют «держать слово». Лучше еще раз напомните, что вы обязательно придете. </a:t>
            </a:r>
          </a:p>
          <a:p>
            <a:pPr algn="just"/>
            <a:r>
              <a:rPr lang="ru-RU" dirty="0">
                <a:solidFill>
                  <a:srgbClr val="008000"/>
                </a:solidFill>
                <a:latin typeface="Times New Roman" panose="02020603050405020304" pitchFamily="18" charset="0"/>
                <a:cs typeface="Times New Roman" panose="02020603050405020304" pitchFamily="18" charset="0"/>
              </a:rPr>
              <a:t>    </a:t>
            </a:r>
            <a:r>
              <a:rPr lang="ru-RU" b="1" dirty="0">
                <a:solidFill>
                  <a:srgbClr val="008000"/>
                </a:solidFill>
                <a:latin typeface="Times New Roman" panose="02020603050405020304" pitchFamily="18" charset="0"/>
                <a:cs typeface="Times New Roman" panose="02020603050405020304" pitchFamily="18" charset="0"/>
              </a:rPr>
              <a:t>Нельзя пугать детским садом </a:t>
            </a:r>
            <a:r>
              <a:rPr lang="ru-RU" dirty="0">
                <a:solidFill>
                  <a:srgbClr val="008000"/>
                </a:solidFill>
                <a:latin typeface="Times New Roman" panose="02020603050405020304" pitchFamily="18" charset="0"/>
                <a:cs typeface="Times New Roman" panose="02020603050405020304" pitchFamily="18" charset="0"/>
              </a:rPr>
              <a:t>(«Вот будешь себя плохо вести, опять в детский сад пойдешь!»). Место, которым пугают, никогда не станет ни любимым, ни безопасным. </a:t>
            </a:r>
          </a:p>
          <a:p>
            <a:pPr algn="just"/>
            <a:r>
              <a:rPr lang="ru-RU" dirty="0">
                <a:solidFill>
                  <a:srgbClr val="008000"/>
                </a:solidFill>
                <a:latin typeface="Times New Roman" panose="02020603050405020304" pitchFamily="18" charset="0"/>
                <a:cs typeface="Times New Roman" panose="02020603050405020304" pitchFamily="18" charset="0"/>
              </a:rPr>
              <a:t>    </a:t>
            </a:r>
            <a:r>
              <a:rPr lang="ru-RU" b="1" dirty="0">
                <a:solidFill>
                  <a:srgbClr val="008000"/>
                </a:solidFill>
                <a:latin typeface="Times New Roman" panose="02020603050405020304" pitchFamily="18" charset="0"/>
                <a:cs typeface="Times New Roman" panose="02020603050405020304" pitchFamily="18" charset="0"/>
              </a:rPr>
              <a:t>Нельзя плохо отзываться о воспитателях </a:t>
            </a:r>
            <a:r>
              <a:rPr lang="ru-RU" dirty="0">
                <a:solidFill>
                  <a:srgbClr val="008000"/>
                </a:solidFill>
                <a:latin typeface="Times New Roman" panose="02020603050405020304" pitchFamily="18" charset="0"/>
                <a:cs typeface="Times New Roman" panose="02020603050405020304" pitchFamily="18" charset="0"/>
              </a:rPr>
              <a:t>и саде при ребенке. Это может навести малыша на мысль, что сад – это нехорошее место и его окружают плохие люди. Тогда тревога не пройдет вообще. </a:t>
            </a:r>
          </a:p>
          <a:p>
            <a:pPr algn="just"/>
            <a:r>
              <a:rPr lang="ru-RU" dirty="0">
                <a:solidFill>
                  <a:srgbClr val="008000"/>
                </a:solidFill>
                <a:latin typeface="Times New Roman" panose="02020603050405020304" pitchFamily="18" charset="0"/>
                <a:cs typeface="Times New Roman" panose="02020603050405020304" pitchFamily="18" charset="0"/>
              </a:rPr>
              <a:t>    </a:t>
            </a:r>
            <a:r>
              <a:rPr lang="ru-RU" b="1" dirty="0">
                <a:solidFill>
                  <a:srgbClr val="008000"/>
                </a:solidFill>
                <a:latin typeface="Times New Roman" panose="02020603050405020304" pitchFamily="18" charset="0"/>
                <a:cs typeface="Times New Roman" panose="02020603050405020304" pitchFamily="18" charset="0"/>
              </a:rPr>
              <a:t>Нельзя обманывать ребенка</a:t>
            </a:r>
            <a:r>
              <a:rPr lang="ru-RU" dirty="0">
                <a:solidFill>
                  <a:srgbClr val="008000"/>
                </a:solidFill>
                <a:latin typeface="Times New Roman" panose="02020603050405020304" pitchFamily="18" charset="0"/>
                <a:cs typeface="Times New Roman" panose="02020603050405020304" pitchFamily="18" charset="0"/>
              </a:rPr>
              <a:t>, говоря, что вы придете очень скоро, если малышу, например, предстоит оставаться в садике полдня или даже полный день. Пусть лучше он знает, что мама придет не скоро, чем будет ждать ее целый день и может потерять доверие к самому близкому человеку.</a:t>
            </a:r>
          </a:p>
        </p:txBody>
      </p:sp>
    </p:spTree>
    <p:extLst>
      <p:ext uri="{BB962C8B-B14F-4D97-AF65-F5344CB8AC3E}">
        <p14:creationId xmlns:p14="http://schemas.microsoft.com/office/powerpoint/2010/main" val="2112835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628800"/>
            <a:ext cx="72008" cy="369332"/>
          </a:xfrm>
          <a:prstGeom prst="rect">
            <a:avLst/>
          </a:prstGeom>
          <a:noFill/>
        </p:spPr>
        <p:txBody>
          <a:bodyPr wrap="square" rtlCol="0">
            <a:spAutoFit/>
          </a:bodyPr>
          <a:lstStyle/>
          <a:p>
            <a:r>
              <a:rPr lang="ru-RU" dirty="0"/>
              <a:t>    </a:t>
            </a:r>
          </a:p>
        </p:txBody>
      </p:sp>
      <p:sp>
        <p:nvSpPr>
          <p:cNvPr id="3" name="TextBox 2"/>
          <p:cNvSpPr txBox="1"/>
          <p:nvPr/>
        </p:nvSpPr>
        <p:spPr>
          <a:xfrm>
            <a:off x="395536" y="1268760"/>
            <a:ext cx="8352928" cy="1477328"/>
          </a:xfrm>
          <a:prstGeom prst="rect">
            <a:avLst/>
          </a:prstGeom>
          <a:noFill/>
        </p:spPr>
        <p:txBody>
          <a:bodyPr wrap="square" rtlCol="0">
            <a:spAutoFit/>
          </a:bodyPr>
          <a:lstStyle/>
          <a:p>
            <a:pPr algn="just"/>
            <a:r>
              <a:rPr lang="ru-RU" b="1" dirty="0">
                <a:solidFill>
                  <a:srgbClr val="008000"/>
                </a:solidFill>
                <a:latin typeface="Times New Roman" panose="02020603050405020304" pitchFamily="18" charset="0"/>
                <a:cs typeface="Times New Roman" panose="02020603050405020304" pitchFamily="18" charset="0"/>
              </a:rPr>
              <a:t>Рацион питания </a:t>
            </a:r>
            <a:r>
              <a:rPr lang="ru-RU" dirty="0">
                <a:solidFill>
                  <a:srgbClr val="008000"/>
                </a:solidFill>
                <a:latin typeface="Times New Roman" panose="02020603050405020304" pitchFamily="18" charset="0"/>
                <a:cs typeface="Times New Roman" panose="02020603050405020304" pitchFamily="18" charset="0"/>
              </a:rPr>
              <a:t>так же должен быть приближен к меню детского сада. Если ребенок видит на тарелке более-менее привычную пищу, он быстрее начинает кушать в саду, а еда и питье – это залог более уравновешенного состояния. Основу рациона составляют каши, творожные запеканки и сырники, омлет, различные котлеты (мясные, куриные и рыбные), тушеные овощи и, конечно супы.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65" t="22604" r="71280" b="15478"/>
          <a:stretch/>
        </p:blipFill>
        <p:spPr bwMode="auto">
          <a:xfrm>
            <a:off x="3059832" y="2746088"/>
            <a:ext cx="2520280" cy="3659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6464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532" y="1772816"/>
            <a:ext cx="8280920" cy="3785652"/>
          </a:xfrm>
          <a:prstGeom prst="rect">
            <a:avLst/>
          </a:prstGeom>
          <a:noFill/>
        </p:spPr>
        <p:txBody>
          <a:bodyPr wrap="square" rtlCol="0">
            <a:spAutoFit/>
          </a:bodyPr>
          <a:lstStyle/>
          <a:p>
            <a:pPr marL="285750" indent="-285750" algn="just">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Родители обязаны предоставлять воспитателю группы, администрации достоверные сведения об анкетных данных, месте работы, занимаемой должности, адреса, телефонов городской и сотовой связи. Своевременно информировать администрацию ДОУ и воспитателей группы  обо всех изменениях в анкетных данных.</a:t>
            </a:r>
          </a:p>
          <a:p>
            <a:pPr marL="342900" indent="-342900" algn="just">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Своевременный приход в учреждение и уход в соответствии с распорядком дня.</a:t>
            </a:r>
          </a:p>
          <a:p>
            <a:pPr marL="285750" indent="-285750" algn="just">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Запрещено приносить из дома лекарства, продукты питания.</a:t>
            </a:r>
          </a:p>
          <a:p>
            <a:pPr marL="285750" indent="-285750" algn="just">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При посещении совместных с родителями культурно-массовых мероприятий (праздников, утренников и т.д.), проводимых в музыкальном, физкультурном залах или  группах родители обязаны пользоваться сменной обувью или бахилами, снимать верхнюю одежду</a:t>
            </a:r>
            <a:r>
              <a:rPr lang="ru-RU" dirty="0">
                <a:solidFill>
                  <a:srgbClr val="008000"/>
                </a:solidFill>
                <a:latin typeface="Times New Roman" panose="02020603050405020304" pitchFamily="18" charset="0"/>
                <a:cs typeface="Times New Roman" panose="02020603050405020304" pitchFamily="18" charset="0"/>
              </a:rPr>
              <a:t>.</a:t>
            </a:r>
          </a:p>
        </p:txBody>
      </p:sp>
      <p:sp>
        <p:nvSpPr>
          <p:cNvPr id="3" name="TextBox 2"/>
          <p:cNvSpPr txBox="1"/>
          <p:nvPr/>
        </p:nvSpPr>
        <p:spPr>
          <a:xfrm>
            <a:off x="827584" y="692696"/>
            <a:ext cx="7344816" cy="584775"/>
          </a:xfrm>
          <a:prstGeom prst="rect">
            <a:avLst/>
          </a:prstGeom>
          <a:noFill/>
        </p:spPr>
        <p:txBody>
          <a:bodyPr wrap="square" rtlCol="0">
            <a:spAutoFit/>
          </a:bodyPr>
          <a:lstStyle/>
          <a:p>
            <a:pPr algn="ctr"/>
            <a:r>
              <a:rPr lang="ru-RU" sz="3200" b="1" dirty="0">
                <a:solidFill>
                  <a:srgbClr val="008000"/>
                </a:solidFill>
                <a:latin typeface="Times New Roman" panose="02020603050405020304" pitchFamily="18" charset="0"/>
                <a:cs typeface="Times New Roman" panose="02020603050405020304" pitchFamily="18" charset="0"/>
              </a:rPr>
              <a:t>Правила посещения детского сада</a:t>
            </a:r>
          </a:p>
        </p:txBody>
      </p:sp>
    </p:spTree>
    <p:extLst>
      <p:ext uri="{BB962C8B-B14F-4D97-AF65-F5344CB8AC3E}">
        <p14:creationId xmlns:p14="http://schemas.microsoft.com/office/powerpoint/2010/main" val="4249885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700808"/>
            <a:ext cx="8136905" cy="4093428"/>
          </a:xfrm>
          <a:prstGeom prst="rect">
            <a:avLst/>
          </a:prstGeom>
          <a:noFill/>
        </p:spPr>
        <p:txBody>
          <a:bodyPr wrap="square" rtlCol="0">
            <a:spAutoFit/>
          </a:bodyPr>
          <a:lstStyle/>
          <a:p>
            <a:pPr algn="just"/>
            <a:r>
              <a:rPr lang="ru-RU" sz="2000" b="1" dirty="0">
                <a:solidFill>
                  <a:srgbClr val="008000"/>
                </a:solidFill>
                <a:latin typeface="Times New Roman" panose="02020603050405020304" pitchFamily="18" charset="0"/>
                <a:cs typeface="Times New Roman" panose="02020603050405020304" pitchFamily="18" charset="0"/>
              </a:rPr>
              <a:t> Обратите внимание:</a:t>
            </a:r>
          </a:p>
          <a:p>
            <a:pPr marL="342900" indent="-342900" algn="just">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К педагогам группы, независимо от их возраста, необходимо обращаться на «Вы», по имени и отчеству.</a:t>
            </a:r>
          </a:p>
          <a:p>
            <a:pPr algn="just"/>
            <a:endParaRPr lang="ru-RU" sz="2000" dirty="0">
              <a:solidFill>
                <a:srgbClr val="008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Конфликтные спорные ситуации необходимо разрешать в отсутствие детей.</a:t>
            </a:r>
          </a:p>
          <a:p>
            <a:pPr algn="just"/>
            <a:endParaRPr lang="ru-RU" sz="2000" dirty="0">
              <a:solidFill>
                <a:srgbClr val="008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Если вы не смогли решить какой-либо вопрос с педагогами группы, обратитесь к заместителю заведующего по основной деятельности или заведующему.</a:t>
            </a:r>
          </a:p>
          <a:p>
            <a:pPr algn="just"/>
            <a:endParaRPr lang="ru-RU" sz="2000" dirty="0">
              <a:solidFill>
                <a:srgbClr val="008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В присутствии ребенка не следует обсуждать педагогов дошкольного учреждения с родственниками или знакомыми.</a:t>
            </a:r>
          </a:p>
        </p:txBody>
      </p:sp>
    </p:spTree>
    <p:extLst>
      <p:ext uri="{BB962C8B-B14F-4D97-AF65-F5344CB8AC3E}">
        <p14:creationId xmlns:p14="http://schemas.microsoft.com/office/powerpoint/2010/main" val="2789383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340768"/>
            <a:ext cx="8352927" cy="4708981"/>
          </a:xfrm>
          <a:prstGeom prst="rect">
            <a:avLst/>
          </a:prstGeom>
          <a:noFill/>
        </p:spPr>
        <p:txBody>
          <a:bodyPr wrap="square" rtlCol="0">
            <a:spAutoFit/>
          </a:bodyPr>
          <a:lstStyle/>
          <a:p>
            <a:r>
              <a:rPr lang="ru-RU" sz="2000" b="1" dirty="0">
                <a:solidFill>
                  <a:srgbClr val="008000"/>
                </a:solidFill>
                <a:latin typeface="Times New Roman" panose="02020603050405020304" pitchFamily="18" charset="0"/>
                <a:cs typeface="Times New Roman" panose="02020603050405020304" pitchFamily="18" charset="0"/>
              </a:rPr>
              <a:t>Полное наименование образовательной организации</a:t>
            </a:r>
          </a:p>
          <a:p>
            <a:r>
              <a:rPr lang="ru-RU" sz="2000" dirty="0">
                <a:solidFill>
                  <a:srgbClr val="008000"/>
                </a:solidFill>
                <a:latin typeface="Times New Roman" panose="02020603050405020304" pitchFamily="18" charset="0"/>
                <a:cs typeface="Times New Roman" panose="02020603050405020304" pitchFamily="18" charset="0"/>
              </a:rPr>
              <a:t>Муниципальное  бюджетное дошкольное образовательное учреждение </a:t>
            </a:r>
          </a:p>
          <a:p>
            <a:r>
              <a:rPr lang="ru-RU" sz="2000" dirty="0">
                <a:solidFill>
                  <a:srgbClr val="008000"/>
                </a:solidFill>
                <a:latin typeface="Times New Roman" panose="02020603050405020304" pitchFamily="18" charset="0"/>
                <a:cs typeface="Times New Roman" panose="02020603050405020304" pitchFamily="18" charset="0"/>
              </a:rPr>
              <a:t>г. Владимира «Детский сад №34 комбинированного вида».</a:t>
            </a:r>
          </a:p>
          <a:p>
            <a:r>
              <a:rPr lang="ru-RU" sz="2000" b="1" dirty="0">
                <a:solidFill>
                  <a:srgbClr val="008000"/>
                </a:solidFill>
                <a:latin typeface="Times New Roman" panose="02020603050405020304" pitchFamily="18" charset="0"/>
                <a:cs typeface="Times New Roman" panose="02020603050405020304" pitchFamily="18" charset="0"/>
              </a:rPr>
              <a:t>Дата создания образовательной организации</a:t>
            </a:r>
          </a:p>
          <a:p>
            <a:r>
              <a:rPr lang="ru-RU" sz="2000" dirty="0">
                <a:solidFill>
                  <a:srgbClr val="008000"/>
                </a:solidFill>
                <a:latin typeface="Times New Roman" panose="02020603050405020304" pitchFamily="18" charset="0"/>
                <a:cs typeface="Times New Roman" panose="02020603050405020304" pitchFamily="18" charset="0"/>
              </a:rPr>
              <a:t>Детский сад №. 34 был построен Владимирским тракторным заводом в 1959 году. В последствии в 1975 году  был реконструирован и получил название — ясли-сад № 34. </a:t>
            </a:r>
          </a:p>
          <a:p>
            <a:r>
              <a:rPr lang="ru-RU" sz="2000" b="1" dirty="0">
                <a:solidFill>
                  <a:srgbClr val="008000"/>
                </a:solidFill>
                <a:latin typeface="Times New Roman" panose="02020603050405020304" pitchFamily="18" charset="0"/>
                <a:cs typeface="Times New Roman" panose="02020603050405020304" pitchFamily="18" charset="0"/>
              </a:rPr>
              <a:t>Учредитель</a:t>
            </a:r>
          </a:p>
          <a:p>
            <a:r>
              <a:rPr lang="ru-RU" sz="2000" dirty="0">
                <a:solidFill>
                  <a:srgbClr val="008000"/>
                </a:solidFill>
                <a:latin typeface="Times New Roman" panose="02020603050405020304" pitchFamily="18" charset="0"/>
                <a:cs typeface="Times New Roman" panose="02020603050405020304" pitchFamily="18" charset="0"/>
              </a:rPr>
              <a:t>Управление образования администрации г. Владимира.</a:t>
            </a:r>
          </a:p>
          <a:p>
            <a:r>
              <a:rPr lang="ru-RU" sz="2000" b="1" dirty="0">
                <a:solidFill>
                  <a:srgbClr val="008000"/>
                </a:solidFill>
                <a:latin typeface="Times New Roman" panose="02020603050405020304" pitchFamily="18" charset="0"/>
                <a:cs typeface="Times New Roman" panose="02020603050405020304" pitchFamily="18" charset="0"/>
              </a:rPr>
              <a:t>Контактная информация:</a:t>
            </a:r>
          </a:p>
          <a:p>
            <a:r>
              <a:rPr lang="ru-RU" sz="2000" b="1" dirty="0">
                <a:solidFill>
                  <a:srgbClr val="008000"/>
                </a:solidFill>
                <a:latin typeface="Times New Roman" panose="02020603050405020304" pitchFamily="18" charset="0"/>
                <a:cs typeface="Times New Roman" panose="02020603050405020304" pitchFamily="18" charset="0"/>
              </a:rPr>
              <a:t>Адрес: </a:t>
            </a:r>
            <a:r>
              <a:rPr lang="ru-RU" sz="2000" dirty="0">
                <a:solidFill>
                  <a:srgbClr val="008000"/>
                </a:solidFill>
                <a:latin typeface="Times New Roman" panose="02020603050405020304" pitchFamily="18" charset="0"/>
                <a:cs typeface="Times New Roman" panose="02020603050405020304" pitchFamily="18" charset="0"/>
              </a:rPr>
              <a:t>600005, г. Владимир, ул. Горького, 58Б</a:t>
            </a:r>
          </a:p>
          <a:p>
            <a:r>
              <a:rPr lang="ru-RU" sz="2000" b="1" dirty="0">
                <a:solidFill>
                  <a:srgbClr val="008000"/>
                </a:solidFill>
                <a:latin typeface="Times New Roman" panose="02020603050405020304" pitchFamily="18" charset="0"/>
                <a:cs typeface="Times New Roman" panose="02020603050405020304" pitchFamily="18" charset="0"/>
              </a:rPr>
              <a:t>Телефон</a:t>
            </a:r>
            <a:r>
              <a:rPr lang="ru-RU" sz="2000" dirty="0">
                <a:solidFill>
                  <a:srgbClr val="008000"/>
                </a:solidFill>
                <a:latin typeface="Times New Roman" panose="02020603050405020304" pitchFamily="18" charset="0"/>
                <a:cs typeface="Times New Roman" panose="02020603050405020304" pitchFamily="18" charset="0"/>
              </a:rPr>
              <a:t>: +7(4922)53-73-78</a:t>
            </a:r>
          </a:p>
          <a:p>
            <a:r>
              <a:rPr lang="ru-RU" sz="2000" b="1" dirty="0">
                <a:solidFill>
                  <a:srgbClr val="008000"/>
                </a:solidFill>
                <a:latin typeface="Times New Roman" panose="02020603050405020304" pitchFamily="18" charset="0"/>
                <a:cs typeface="Times New Roman" panose="02020603050405020304" pitchFamily="18" charset="0"/>
              </a:rPr>
              <a:t>Режим работы:</a:t>
            </a:r>
          </a:p>
          <a:p>
            <a:r>
              <a:rPr lang="ru-RU" sz="2000" dirty="0">
                <a:solidFill>
                  <a:srgbClr val="008000"/>
                </a:solidFill>
                <a:latin typeface="Times New Roman" panose="02020603050405020304" pitchFamily="18" charset="0"/>
                <a:cs typeface="Times New Roman" panose="02020603050405020304" pitchFamily="18" charset="0"/>
              </a:rPr>
              <a:t>Понедельник – Пятница: 6.30 – 18.30</a:t>
            </a:r>
          </a:p>
          <a:p>
            <a:r>
              <a:rPr lang="ru-RU" sz="2000" dirty="0">
                <a:solidFill>
                  <a:srgbClr val="008000"/>
                </a:solidFill>
                <a:latin typeface="Times New Roman" panose="02020603050405020304" pitchFamily="18" charset="0"/>
                <a:cs typeface="Times New Roman" panose="02020603050405020304" pitchFamily="18" charset="0"/>
              </a:rPr>
              <a:t>Суббота – Воскресенье: выходные дни</a:t>
            </a:r>
          </a:p>
        </p:txBody>
      </p:sp>
      <p:sp>
        <p:nvSpPr>
          <p:cNvPr id="3" name="TextBox 2"/>
          <p:cNvSpPr txBox="1"/>
          <p:nvPr/>
        </p:nvSpPr>
        <p:spPr>
          <a:xfrm>
            <a:off x="2267744" y="404664"/>
            <a:ext cx="4712511" cy="584775"/>
          </a:xfrm>
          <a:prstGeom prst="rect">
            <a:avLst/>
          </a:prstGeom>
          <a:noFill/>
        </p:spPr>
        <p:txBody>
          <a:bodyPr wrap="square" rtlCol="0">
            <a:spAutoFit/>
          </a:bodyPr>
          <a:lstStyle/>
          <a:p>
            <a:r>
              <a:rPr lang="ru-RU" sz="3200" b="1" dirty="0">
                <a:solidFill>
                  <a:srgbClr val="008000"/>
                </a:solidFill>
                <a:latin typeface="Times New Roman" panose="02020603050405020304" pitchFamily="18" charset="0"/>
                <a:cs typeface="Times New Roman" panose="02020603050405020304" pitchFamily="18" charset="0"/>
              </a:rPr>
              <a:t>Общая характеристика</a:t>
            </a:r>
          </a:p>
        </p:txBody>
      </p:sp>
    </p:spTree>
    <p:extLst>
      <p:ext uri="{BB962C8B-B14F-4D97-AF65-F5344CB8AC3E}">
        <p14:creationId xmlns:p14="http://schemas.microsoft.com/office/powerpoint/2010/main" val="94651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444745"/>
            <a:ext cx="7776865" cy="3477875"/>
          </a:xfrm>
          <a:prstGeom prst="rect">
            <a:avLst/>
          </a:prstGeom>
          <a:noFill/>
        </p:spPr>
        <p:txBody>
          <a:bodyPr wrap="square" rtlCol="0">
            <a:spAutoFit/>
          </a:bodyPr>
          <a:lstStyle/>
          <a:p>
            <a:pPr algn="ctr"/>
            <a:r>
              <a:rPr lang="ru-RU" sz="2000" b="1" dirty="0">
                <a:solidFill>
                  <a:srgbClr val="008000"/>
                </a:solidFill>
                <a:latin typeface="Times New Roman" panose="02020603050405020304" pitchFamily="18" charset="0"/>
                <a:cs typeface="Times New Roman" panose="02020603050405020304" pitchFamily="18" charset="0"/>
              </a:rPr>
              <a:t>В детском саду работает сплоченный  профессиональный коллектив  из 30 педагогов. </a:t>
            </a:r>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9692" y="2204864"/>
            <a:ext cx="5832648" cy="38893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5054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340768"/>
            <a:ext cx="7704856" cy="707886"/>
          </a:xfrm>
          <a:prstGeom prst="rect">
            <a:avLst/>
          </a:prstGeom>
        </p:spPr>
        <p:txBody>
          <a:bodyPr wrap="square">
            <a:spAutoFit/>
          </a:bodyPr>
          <a:lstStyle/>
          <a:p>
            <a:r>
              <a:rPr lang="ru-RU" sz="2000" b="1" dirty="0">
                <a:solidFill>
                  <a:srgbClr val="008000"/>
                </a:solidFill>
                <a:latin typeface="Times New Roman" panose="02020603050405020304" pitchFamily="18" charset="0"/>
                <a:cs typeface="Times New Roman" panose="02020603050405020304" pitchFamily="18" charset="0"/>
              </a:rPr>
              <a:t>В дошкольном учреждении функционируют  12 групп, среди них одна  группа для детей раннего возраста.</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8810" y="2220541"/>
            <a:ext cx="3530356" cy="2647767"/>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755576" y="5040195"/>
            <a:ext cx="7848872" cy="1323439"/>
          </a:xfrm>
          <a:prstGeom prst="rect">
            <a:avLst/>
          </a:prstGeom>
          <a:noFill/>
        </p:spPr>
        <p:txBody>
          <a:bodyPr wrap="square" rtlCol="0">
            <a:spAutoFit/>
          </a:bodyPr>
          <a:lstStyle/>
          <a:p>
            <a:r>
              <a:rPr lang="ru-RU" sz="2000" b="1" dirty="0">
                <a:solidFill>
                  <a:srgbClr val="008000"/>
                </a:solidFill>
                <a:latin typeface="Times New Roman" panose="02020603050405020304" pitchFamily="18" charset="0"/>
                <a:cs typeface="Times New Roman" panose="02020603050405020304" pitchFamily="18" charset="0"/>
              </a:rPr>
              <a:t>Группа «Малыши» работает по  «Основной  образовательной программе ДО МБДОУ № 34», с использованием парциальной программы «Кроха» под редакцией Г.Г.Григорьевой, Н.П.Кочетовой, Г.В. Груба.</a:t>
            </a:r>
          </a:p>
        </p:txBody>
      </p:sp>
    </p:spTree>
    <p:extLst>
      <p:ext uri="{BB962C8B-B14F-4D97-AF65-F5344CB8AC3E}">
        <p14:creationId xmlns:p14="http://schemas.microsoft.com/office/powerpoint/2010/main" val="2911531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340768"/>
            <a:ext cx="7920880" cy="4401205"/>
          </a:xfrm>
          <a:prstGeom prst="rect">
            <a:avLst/>
          </a:prstGeom>
        </p:spPr>
        <p:txBody>
          <a:bodyPr wrap="square">
            <a:spAutoFit/>
          </a:bodyPr>
          <a:lstStyle/>
          <a:p>
            <a:r>
              <a:rPr lang="ru-RU" sz="2000" b="1" dirty="0">
                <a:solidFill>
                  <a:srgbClr val="008000"/>
                </a:solidFill>
                <a:latin typeface="Times New Roman" panose="02020603050405020304" pitchFamily="18" charset="0"/>
                <a:cs typeface="Times New Roman" panose="02020603050405020304" pitchFamily="18" charset="0"/>
              </a:rPr>
              <a:t>В группе  «Малыши» с вашими детьми будут работать:</a:t>
            </a:r>
            <a:endParaRPr lang="en-US" sz="2000" b="1" dirty="0">
              <a:solidFill>
                <a:srgbClr val="008000"/>
              </a:solidFill>
              <a:latin typeface="Times New Roman" panose="02020603050405020304" pitchFamily="18" charset="0"/>
              <a:cs typeface="Times New Roman" panose="02020603050405020304" pitchFamily="18" charset="0"/>
            </a:endParaRPr>
          </a:p>
          <a:p>
            <a:endParaRPr lang="en-US" sz="2000" b="1" dirty="0">
              <a:solidFill>
                <a:srgbClr val="008000"/>
              </a:solidFill>
              <a:latin typeface="Times New Roman" panose="02020603050405020304" pitchFamily="18" charset="0"/>
              <a:cs typeface="Times New Roman" panose="02020603050405020304" pitchFamily="18" charset="0"/>
            </a:endParaRPr>
          </a:p>
          <a:p>
            <a:r>
              <a:rPr lang="ru-RU" sz="2000" b="1" dirty="0">
                <a:solidFill>
                  <a:srgbClr val="008000"/>
                </a:solidFill>
                <a:latin typeface="Times New Roman" panose="02020603050405020304" pitchFamily="18" charset="0"/>
                <a:cs typeface="Times New Roman" panose="02020603050405020304" pitchFamily="18" charset="0"/>
              </a:rPr>
              <a:t>Шауркина Наталья Сергеевна.</a:t>
            </a:r>
          </a:p>
          <a:p>
            <a:r>
              <a:rPr lang="ru-RU" sz="2000" dirty="0">
                <a:solidFill>
                  <a:srgbClr val="008000"/>
                </a:solidFill>
                <a:latin typeface="Times New Roman" panose="02020603050405020304" pitchFamily="18" charset="0"/>
                <a:cs typeface="Times New Roman" panose="02020603050405020304" pitchFamily="18" charset="0"/>
              </a:rPr>
              <a:t>Педагогический стаж — 38 лет.</a:t>
            </a:r>
          </a:p>
          <a:p>
            <a:r>
              <a:rPr lang="ru-RU" sz="2000" dirty="0">
                <a:solidFill>
                  <a:srgbClr val="008000"/>
                </a:solidFill>
                <a:latin typeface="Times New Roman" panose="02020603050405020304" pitchFamily="18" charset="0"/>
                <a:cs typeface="Times New Roman" panose="02020603050405020304" pitchFamily="18" charset="0"/>
              </a:rPr>
              <a:t>Стаж работы в должности — 38 лет.</a:t>
            </a:r>
          </a:p>
          <a:p>
            <a:r>
              <a:rPr lang="ru-RU" sz="2000" dirty="0">
                <a:solidFill>
                  <a:srgbClr val="008000"/>
                </a:solidFill>
                <a:latin typeface="Times New Roman" panose="02020603050405020304" pitchFamily="18" charset="0"/>
                <a:cs typeface="Times New Roman" panose="02020603050405020304" pitchFamily="18" charset="0"/>
              </a:rPr>
              <a:t>Категория — высшая.</a:t>
            </a:r>
          </a:p>
          <a:p>
            <a:endParaRPr lang="ru-RU" sz="2000" dirty="0">
              <a:solidFill>
                <a:srgbClr val="008000"/>
              </a:solidFill>
              <a:latin typeface="Times New Roman" panose="02020603050405020304" pitchFamily="18" charset="0"/>
              <a:cs typeface="Times New Roman" panose="02020603050405020304" pitchFamily="18" charset="0"/>
            </a:endParaRPr>
          </a:p>
          <a:p>
            <a:r>
              <a:rPr lang="ru-RU" sz="2000" dirty="0">
                <a:solidFill>
                  <a:srgbClr val="008000"/>
                </a:solidFill>
                <a:latin typeface="Times New Roman" panose="02020603050405020304" pitchFamily="18" charset="0"/>
                <a:cs typeface="Times New Roman" panose="02020603050405020304" pitchFamily="18" charset="0"/>
              </a:rPr>
              <a:t> </a:t>
            </a:r>
            <a:endParaRPr lang="en-US" sz="2000" dirty="0">
              <a:solidFill>
                <a:srgbClr val="008000"/>
              </a:solidFill>
              <a:latin typeface="Times New Roman" panose="02020603050405020304" pitchFamily="18" charset="0"/>
              <a:cs typeface="Times New Roman" panose="02020603050405020304" pitchFamily="18" charset="0"/>
            </a:endParaRPr>
          </a:p>
          <a:p>
            <a:endParaRPr lang="en-US" sz="2000" b="1" dirty="0">
              <a:solidFill>
                <a:srgbClr val="008000"/>
              </a:solidFill>
              <a:latin typeface="Times New Roman" panose="02020603050405020304" pitchFamily="18" charset="0"/>
              <a:cs typeface="Times New Roman" panose="02020603050405020304" pitchFamily="18" charset="0"/>
            </a:endParaRPr>
          </a:p>
          <a:p>
            <a:endParaRPr lang="en-US" sz="2000" b="1" dirty="0">
              <a:solidFill>
                <a:srgbClr val="008000"/>
              </a:solidFill>
              <a:latin typeface="Times New Roman" panose="02020603050405020304" pitchFamily="18" charset="0"/>
              <a:cs typeface="Times New Roman" panose="02020603050405020304" pitchFamily="18" charset="0"/>
            </a:endParaRPr>
          </a:p>
          <a:p>
            <a:r>
              <a:rPr lang="ru-RU" sz="2000" b="1" dirty="0">
                <a:solidFill>
                  <a:srgbClr val="008000"/>
                </a:solidFill>
                <a:latin typeface="Times New Roman" panose="02020603050405020304" pitchFamily="18" charset="0"/>
                <a:cs typeface="Times New Roman" panose="02020603050405020304" pitchFamily="18" charset="0"/>
              </a:rPr>
              <a:t>Егорова Татьяна Алексеевна</a:t>
            </a:r>
          </a:p>
          <a:p>
            <a:r>
              <a:rPr lang="ru-RU" sz="2000" dirty="0">
                <a:solidFill>
                  <a:srgbClr val="008000"/>
                </a:solidFill>
                <a:latin typeface="Times New Roman" panose="02020603050405020304" pitchFamily="18" charset="0"/>
                <a:cs typeface="Times New Roman" panose="02020603050405020304" pitchFamily="18" charset="0"/>
              </a:rPr>
              <a:t>Педагогический стаж — 7 лет</a:t>
            </a:r>
          </a:p>
          <a:p>
            <a:r>
              <a:rPr lang="ru-RU" sz="2000" dirty="0">
                <a:solidFill>
                  <a:srgbClr val="008000"/>
                </a:solidFill>
                <a:latin typeface="Times New Roman" panose="02020603050405020304" pitchFamily="18" charset="0"/>
                <a:cs typeface="Times New Roman" panose="02020603050405020304" pitchFamily="18" charset="0"/>
              </a:rPr>
              <a:t>Стаж работы в должности — 7 лет</a:t>
            </a:r>
          </a:p>
          <a:p>
            <a:r>
              <a:rPr lang="ru-RU" sz="2000" dirty="0">
                <a:solidFill>
                  <a:srgbClr val="008000"/>
                </a:solidFill>
                <a:latin typeface="Times New Roman" panose="02020603050405020304" pitchFamily="18" charset="0"/>
                <a:cs typeface="Times New Roman" panose="02020603050405020304" pitchFamily="18" charset="0"/>
              </a:rPr>
              <a:t>Категория — первая</a:t>
            </a: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t="14155" b="21690"/>
          <a:stretch/>
        </p:blipFill>
        <p:spPr>
          <a:xfrm>
            <a:off x="6147772" y="1916833"/>
            <a:ext cx="2020323" cy="1728192"/>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l="17286" r="19694" b="27556"/>
          <a:stretch/>
        </p:blipFill>
        <p:spPr>
          <a:xfrm>
            <a:off x="6147772" y="3949658"/>
            <a:ext cx="2162290" cy="1759283"/>
          </a:xfrm>
          <a:prstGeom prst="rect">
            <a:avLst/>
          </a:prstGeom>
          <a:ln w="57150">
            <a:solidFill>
              <a:srgbClr val="FFFF00"/>
            </a:solidFill>
          </a:ln>
        </p:spPr>
      </p:pic>
    </p:spTree>
    <p:extLst>
      <p:ext uri="{BB962C8B-B14F-4D97-AF65-F5344CB8AC3E}">
        <p14:creationId xmlns:p14="http://schemas.microsoft.com/office/powerpoint/2010/main" val="183379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260648"/>
            <a:ext cx="7128792" cy="1077218"/>
          </a:xfrm>
          <a:prstGeom prst="rect">
            <a:avLst/>
          </a:prstGeom>
          <a:noFill/>
        </p:spPr>
        <p:txBody>
          <a:bodyPr wrap="square" rtlCol="0">
            <a:spAutoFit/>
          </a:bodyPr>
          <a:lstStyle/>
          <a:p>
            <a:pPr algn="ctr"/>
            <a:r>
              <a:rPr lang="ru-RU" sz="3200" b="1" dirty="0">
                <a:solidFill>
                  <a:srgbClr val="008000"/>
                </a:solidFill>
                <a:latin typeface="Times New Roman" panose="02020603050405020304" pitchFamily="18" charset="0"/>
                <a:cs typeface="Times New Roman" panose="02020603050405020304" pitchFamily="18" charset="0"/>
              </a:rPr>
              <a:t>РАЗВИВАЮЩАЯ СРЕДА ГРУППЫ</a:t>
            </a:r>
            <a:endParaRPr lang="en-US" sz="3200" b="1" dirty="0">
              <a:solidFill>
                <a:srgbClr val="008000"/>
              </a:solidFill>
              <a:latin typeface="Times New Roman" panose="02020603050405020304" pitchFamily="18" charset="0"/>
              <a:cs typeface="Times New Roman" panose="02020603050405020304" pitchFamily="18" charset="0"/>
            </a:endParaRPr>
          </a:p>
          <a:p>
            <a:pPr algn="ctr"/>
            <a:r>
              <a:rPr lang="ru-RU" sz="3200" b="1" dirty="0">
                <a:solidFill>
                  <a:srgbClr val="008000"/>
                </a:solidFill>
                <a:latin typeface="Times New Roman" panose="02020603050405020304" pitchFamily="18" charset="0"/>
                <a:cs typeface="Times New Roman" panose="02020603050405020304" pitchFamily="18" charset="0"/>
              </a:rPr>
              <a:t>«МАЛЫШИ»</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8729" y="1292915"/>
            <a:ext cx="3114799" cy="232848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4610" y="1292915"/>
            <a:ext cx="3116440" cy="2333672"/>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3805766"/>
            <a:ext cx="3219207" cy="2417537"/>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68" y="3805766"/>
            <a:ext cx="3133085" cy="2352862"/>
          </a:xfrm>
          <a:prstGeom prst="rect">
            <a:avLst/>
          </a:prstGeom>
        </p:spPr>
      </p:pic>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1473" y="2927376"/>
            <a:ext cx="877751" cy="1078903"/>
          </a:xfrm>
          <a:prstGeom prst="rect">
            <a:avLst/>
          </a:prstGeom>
        </p:spPr>
      </p:pic>
      <p:pic>
        <p:nvPicPr>
          <p:cNvPr id="8" name="Рисунок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1455" y="5670757"/>
            <a:ext cx="981375" cy="816797"/>
          </a:xfrm>
          <a:prstGeom prst="rect">
            <a:avLst/>
          </a:prstGeom>
        </p:spPr>
      </p:pic>
      <p:pic>
        <p:nvPicPr>
          <p:cNvPr id="10" name="Рисунок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7704" y="5445224"/>
            <a:ext cx="1048425" cy="1042330"/>
          </a:xfrm>
          <a:prstGeom prst="rect">
            <a:avLst/>
          </a:prstGeom>
        </p:spPr>
      </p:pic>
    </p:spTree>
    <p:extLst>
      <p:ext uri="{BB962C8B-B14F-4D97-AF65-F5344CB8AC3E}">
        <p14:creationId xmlns:p14="http://schemas.microsoft.com/office/powerpoint/2010/main" val="359100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1340768"/>
            <a:ext cx="8208912" cy="4893647"/>
          </a:xfrm>
          <a:prstGeom prst="rect">
            <a:avLst/>
          </a:prstGeom>
          <a:noFill/>
        </p:spPr>
        <p:txBody>
          <a:bodyPr wrap="square" rtlCol="0">
            <a:spAutoFit/>
          </a:bodyPr>
          <a:lstStyle/>
          <a:p>
            <a:pPr algn="just"/>
            <a:r>
              <a:rPr lang="ru-RU" sz="2400" b="1" dirty="0">
                <a:solidFill>
                  <a:srgbClr val="008000"/>
                </a:solidFill>
                <a:latin typeface="Times New Roman" panose="02020603050405020304" pitchFamily="18" charset="0"/>
                <a:cs typeface="Times New Roman" panose="02020603050405020304" pitchFamily="18" charset="0"/>
              </a:rPr>
              <a:t>При поступлении в детский сад необходимо  предоставить следующие документы:</a:t>
            </a:r>
          </a:p>
          <a:p>
            <a:pPr marL="342900" indent="-342900" algn="just">
              <a:buFontTx/>
              <a:buChar char="-"/>
            </a:pPr>
            <a:r>
              <a:rPr lang="ru-RU" sz="2400" dirty="0">
                <a:solidFill>
                  <a:srgbClr val="008000"/>
                </a:solidFill>
                <a:latin typeface="Times New Roman" panose="02020603050405020304" pitchFamily="18" charset="0"/>
                <a:cs typeface="Times New Roman" panose="02020603050405020304" pitchFamily="18" charset="0"/>
              </a:rPr>
              <a:t>медицинская карта, которая оформляется в детской поликлинике;</a:t>
            </a:r>
          </a:p>
          <a:p>
            <a:pPr marL="342900" indent="-342900" algn="just">
              <a:buFontTx/>
              <a:buChar char="-"/>
            </a:pPr>
            <a:r>
              <a:rPr lang="ru-RU" sz="2400" dirty="0">
                <a:solidFill>
                  <a:srgbClr val="008000"/>
                </a:solidFill>
                <a:latin typeface="Times New Roman" panose="02020603050405020304" pitchFamily="18" charset="0"/>
                <a:cs typeface="Times New Roman" panose="02020603050405020304" pitchFamily="18" charset="0"/>
              </a:rPr>
              <a:t>документ, удостоверяющий личность одного из родителей (законных представителей).</a:t>
            </a:r>
          </a:p>
          <a:p>
            <a:pPr algn="just"/>
            <a:r>
              <a:rPr lang="ru-RU" sz="2400" dirty="0">
                <a:solidFill>
                  <a:srgbClr val="008000"/>
                </a:solidFill>
                <a:latin typeface="Times New Roman" panose="02020603050405020304" pitchFamily="18" charset="0"/>
                <a:cs typeface="Times New Roman" panose="02020603050405020304" pitchFamily="18" charset="0"/>
              </a:rPr>
              <a:t>На каждого ребенка в МБДОУ формируется личное дело воспитанника, содержащее следующие документы:</a:t>
            </a:r>
          </a:p>
          <a:p>
            <a:pPr algn="just"/>
            <a:r>
              <a:rPr lang="ru-RU" sz="2400" dirty="0">
                <a:solidFill>
                  <a:srgbClr val="008000"/>
                </a:solidFill>
                <a:latin typeface="Times New Roman" panose="02020603050405020304" pitchFamily="18" charset="0"/>
                <a:cs typeface="Times New Roman" panose="02020603050405020304" pitchFamily="18" charset="0"/>
              </a:rPr>
              <a:t>- заявление о приеме ребенка в МБДОУ на имя руководителя;</a:t>
            </a:r>
          </a:p>
          <a:p>
            <a:pPr algn="just"/>
            <a:r>
              <a:rPr lang="ru-RU" sz="2400" dirty="0">
                <a:solidFill>
                  <a:srgbClr val="008000"/>
                </a:solidFill>
                <a:latin typeface="Times New Roman" panose="02020603050405020304" pitchFamily="18" charset="0"/>
                <a:cs typeface="Times New Roman" panose="02020603050405020304" pitchFamily="18" charset="0"/>
              </a:rPr>
              <a:t>- путевка в МБДОУ;</a:t>
            </a:r>
          </a:p>
          <a:p>
            <a:pPr algn="just"/>
            <a:r>
              <a:rPr lang="ru-RU" sz="2400" dirty="0">
                <a:solidFill>
                  <a:srgbClr val="008000"/>
                </a:solidFill>
                <a:latin typeface="Times New Roman" panose="02020603050405020304" pitchFamily="18" charset="0"/>
                <a:cs typeface="Times New Roman" panose="02020603050405020304" pitchFamily="18" charset="0"/>
              </a:rPr>
              <a:t>- копия свидетельства о рождении ребенка;</a:t>
            </a:r>
          </a:p>
          <a:p>
            <a:pPr algn="just"/>
            <a:r>
              <a:rPr lang="ru-RU" sz="2400" dirty="0">
                <a:solidFill>
                  <a:srgbClr val="008000"/>
                </a:solidFill>
                <a:latin typeface="Times New Roman" panose="02020603050405020304" pitchFamily="18" charset="0"/>
                <a:cs typeface="Times New Roman" panose="02020603050405020304" pitchFamily="18" charset="0"/>
              </a:rPr>
              <a:t>- договор об образовании между МБДОУ и  родителями (законными представителями) ребенка</a:t>
            </a:r>
            <a:r>
              <a:rPr lang="ru-RU" sz="2000" dirty="0">
                <a:solidFill>
                  <a:srgbClr val="008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08282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5576" y="476672"/>
            <a:ext cx="7560840" cy="584775"/>
          </a:xfrm>
          <a:prstGeom prst="rect">
            <a:avLst/>
          </a:prstGeom>
          <a:noFill/>
        </p:spPr>
        <p:txBody>
          <a:bodyPr wrap="square" rtlCol="0">
            <a:spAutoFit/>
          </a:bodyPr>
          <a:lstStyle/>
          <a:p>
            <a:r>
              <a:rPr lang="ru-RU" sz="3200" b="1" dirty="0">
                <a:solidFill>
                  <a:srgbClr val="008000"/>
                </a:solidFill>
                <a:latin typeface="Times New Roman" panose="02020603050405020304" pitchFamily="18" charset="0"/>
                <a:cs typeface="Times New Roman" panose="02020603050405020304" pitchFamily="18" charset="0"/>
              </a:rPr>
              <a:t>Подготовка ребенка к новым условиям </a:t>
            </a:r>
          </a:p>
        </p:txBody>
      </p:sp>
      <p:sp>
        <p:nvSpPr>
          <p:cNvPr id="6" name="TextBox 5"/>
          <p:cNvSpPr txBox="1"/>
          <p:nvPr/>
        </p:nvSpPr>
        <p:spPr>
          <a:xfrm>
            <a:off x="467544" y="1772816"/>
            <a:ext cx="8064897" cy="3785652"/>
          </a:xfrm>
          <a:prstGeom prst="rect">
            <a:avLst/>
          </a:prstGeom>
          <a:noFill/>
        </p:spPr>
        <p:txBody>
          <a:bodyPr wrap="square" rtlCol="0">
            <a:spAutoFit/>
          </a:bodyPr>
          <a:lstStyle/>
          <a:p>
            <a:r>
              <a:rPr lang="ru-RU" sz="2000" i="1" dirty="0">
                <a:solidFill>
                  <a:srgbClr val="008000"/>
                </a:solidFill>
                <a:latin typeface="Times New Roman" panose="02020603050405020304" pitchFamily="18" charset="0"/>
                <a:cs typeface="Times New Roman" panose="02020603050405020304" pitchFamily="18" charset="0"/>
              </a:rPr>
              <a:t>                                               </a:t>
            </a:r>
            <a:r>
              <a:rPr lang="ru-RU" sz="2000" b="1" i="1" dirty="0">
                <a:solidFill>
                  <a:srgbClr val="008000"/>
                </a:solidFill>
                <a:latin typeface="Times New Roman" panose="02020603050405020304" pitchFamily="18" charset="0"/>
                <a:cs typeface="Times New Roman" panose="02020603050405020304" pitchFamily="18" charset="0"/>
              </a:rPr>
              <a:t>Облегчить ребенку вхождение в новые </a:t>
            </a:r>
          </a:p>
          <a:p>
            <a:r>
              <a:rPr lang="ru-RU" sz="2000" b="1" i="1" dirty="0">
                <a:solidFill>
                  <a:srgbClr val="008000"/>
                </a:solidFill>
                <a:latin typeface="Times New Roman" panose="02020603050405020304" pitchFamily="18" charset="0"/>
                <a:cs typeface="Times New Roman" panose="02020603050405020304" pitchFamily="18" charset="0"/>
              </a:rPr>
              <a:t>                                                условия жизни – задача вполне посильная </a:t>
            </a:r>
          </a:p>
          <a:p>
            <a:r>
              <a:rPr lang="ru-RU" sz="2000" b="1" i="1" dirty="0">
                <a:solidFill>
                  <a:srgbClr val="008000"/>
                </a:solidFill>
                <a:latin typeface="Times New Roman" panose="02020603050405020304" pitchFamily="18" charset="0"/>
                <a:cs typeface="Times New Roman" panose="02020603050405020304" pitchFamily="18" charset="0"/>
              </a:rPr>
              <a:t>                                                для всех родителей.</a:t>
            </a:r>
          </a:p>
          <a:p>
            <a:endParaRPr lang="ru-RU" sz="2000" b="1" dirty="0">
              <a:solidFill>
                <a:srgbClr val="008000"/>
              </a:solidFill>
              <a:latin typeface="Times New Roman" panose="02020603050405020304" pitchFamily="18" charset="0"/>
              <a:cs typeface="Times New Roman" panose="02020603050405020304" pitchFamily="18" charset="0"/>
            </a:endParaRPr>
          </a:p>
          <a:p>
            <a:endParaRPr lang="ru-RU" sz="2000" b="1" dirty="0">
              <a:solidFill>
                <a:srgbClr val="008000"/>
              </a:solidFill>
              <a:latin typeface="Times New Roman" panose="02020603050405020304" pitchFamily="18" charset="0"/>
              <a:cs typeface="Times New Roman" panose="02020603050405020304" pitchFamily="18" charset="0"/>
            </a:endParaRPr>
          </a:p>
          <a:p>
            <a:r>
              <a:rPr lang="ru-RU" sz="2000" b="1" dirty="0">
                <a:solidFill>
                  <a:srgbClr val="008000"/>
                </a:solidFill>
                <a:latin typeface="Times New Roman" panose="02020603050405020304" pitchFamily="18" charset="0"/>
                <a:cs typeface="Times New Roman" panose="02020603050405020304" pitchFamily="18" charset="0"/>
              </a:rPr>
              <a:t>Обратите внимание на:</a:t>
            </a:r>
          </a:p>
          <a:p>
            <a:pPr marL="342900" indent="-342900">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Режим дня</a:t>
            </a:r>
          </a:p>
          <a:p>
            <a:pPr marL="342900" indent="-342900">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Одежду ребенку</a:t>
            </a:r>
          </a:p>
          <a:p>
            <a:pPr marL="342900" indent="-342900">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Питание</a:t>
            </a:r>
          </a:p>
          <a:p>
            <a:pPr marL="342900" indent="-342900">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Владение навыками самообслуживания</a:t>
            </a:r>
          </a:p>
          <a:p>
            <a:pPr marL="342900" indent="-342900">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Профилактику психоэмоционального напряжения</a:t>
            </a:r>
          </a:p>
          <a:p>
            <a:pPr marL="342900" indent="-342900">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Организацию процесса адаптации в детском саду</a:t>
            </a:r>
          </a:p>
        </p:txBody>
      </p:sp>
    </p:spTree>
    <p:extLst>
      <p:ext uri="{BB962C8B-B14F-4D97-AF65-F5344CB8AC3E}">
        <p14:creationId xmlns:p14="http://schemas.microsoft.com/office/powerpoint/2010/main" val="2803250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5816" y="620688"/>
            <a:ext cx="3168352" cy="584775"/>
          </a:xfrm>
          <a:prstGeom prst="rect">
            <a:avLst/>
          </a:prstGeom>
          <a:noFill/>
        </p:spPr>
        <p:txBody>
          <a:bodyPr wrap="square" rtlCol="0">
            <a:spAutoFit/>
          </a:bodyPr>
          <a:lstStyle/>
          <a:p>
            <a:r>
              <a:rPr lang="ru-RU" sz="3200" b="1" dirty="0">
                <a:solidFill>
                  <a:srgbClr val="008000"/>
                </a:solidFill>
                <a:latin typeface="Times New Roman" panose="02020603050405020304" pitchFamily="18" charset="0"/>
                <a:cs typeface="Times New Roman" panose="02020603050405020304" pitchFamily="18" charset="0"/>
              </a:rPr>
              <a:t>Режим дня</a:t>
            </a:r>
          </a:p>
        </p:txBody>
      </p:sp>
      <p:sp>
        <p:nvSpPr>
          <p:cNvPr id="3" name="TextBox 2"/>
          <p:cNvSpPr txBox="1"/>
          <p:nvPr/>
        </p:nvSpPr>
        <p:spPr>
          <a:xfrm>
            <a:off x="611560" y="1340768"/>
            <a:ext cx="7776864" cy="707886"/>
          </a:xfrm>
          <a:prstGeom prst="rect">
            <a:avLst/>
          </a:prstGeom>
          <a:noFill/>
        </p:spPr>
        <p:txBody>
          <a:bodyPr wrap="square" rtlCol="0">
            <a:spAutoFit/>
          </a:bodyPr>
          <a:lstStyle/>
          <a:p>
            <a:pPr algn="ctr"/>
            <a:r>
              <a:rPr lang="ru-RU" sz="2000" b="1" dirty="0">
                <a:solidFill>
                  <a:srgbClr val="008000"/>
                </a:solidFill>
                <a:latin typeface="Times New Roman" panose="02020603050405020304" pitchFamily="18" charset="0"/>
                <a:cs typeface="Times New Roman" panose="02020603050405020304" pitchFamily="18" charset="0"/>
              </a:rPr>
              <a:t>Дома нужно создать такие условия, которые были бы максимально приближены к условиям дошкольного учреждения.</a:t>
            </a:r>
          </a:p>
        </p:txBody>
      </p:sp>
      <p:graphicFrame>
        <p:nvGraphicFramePr>
          <p:cNvPr id="4" name="Таблица 3"/>
          <p:cNvGraphicFramePr>
            <a:graphicFrameLocks noGrp="1"/>
          </p:cNvGraphicFramePr>
          <p:nvPr>
            <p:extLst>
              <p:ext uri="{D42A27DB-BD31-4B8C-83A1-F6EECF244321}">
                <p14:modId xmlns:p14="http://schemas.microsoft.com/office/powerpoint/2010/main" val="2596371410"/>
              </p:ext>
            </p:extLst>
          </p:nvPr>
        </p:nvGraphicFramePr>
        <p:xfrm>
          <a:off x="611560" y="2276873"/>
          <a:ext cx="7920880" cy="4032774"/>
        </p:xfrm>
        <a:graphic>
          <a:graphicData uri="http://schemas.openxmlformats.org/drawingml/2006/table">
            <a:tbl>
              <a:tblPr firstRow="1" bandRow="1"/>
              <a:tblGrid>
                <a:gridCol w="6138680">
                  <a:extLst>
                    <a:ext uri="{9D8B030D-6E8A-4147-A177-3AD203B41FA5}">
                      <a16:colId xmlns:a16="http://schemas.microsoft.com/office/drawing/2014/main" val="20000"/>
                    </a:ext>
                  </a:extLst>
                </a:gridCol>
                <a:gridCol w="1782200">
                  <a:extLst>
                    <a:ext uri="{9D8B030D-6E8A-4147-A177-3AD203B41FA5}">
                      <a16:colId xmlns:a16="http://schemas.microsoft.com/office/drawing/2014/main" val="20001"/>
                    </a:ext>
                  </a:extLst>
                </a:gridCol>
              </a:tblGrid>
              <a:tr h="662455">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ru-RU" sz="2000" b="1" dirty="0">
                          <a:solidFill>
                            <a:srgbClr val="008000"/>
                          </a:solidFill>
                          <a:latin typeface="Times New Roman" panose="02020603050405020304" pitchFamily="18" charset="0"/>
                          <a:cs typeface="Times New Roman" panose="02020603050405020304" pitchFamily="18" charset="0"/>
                        </a:rPr>
                        <a:t>Примерный режим дня ребенка  дома</a:t>
                      </a:r>
                    </a:p>
                  </a:txBody>
                  <a:tcPr>
                    <a:lnL w="12700" cmpd="sng">
                      <a:solidFill>
                        <a:srgbClr val="F79646"/>
                      </a:solid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solidFill>
                  </a:tcPr>
                </a:tc>
                <a:tc hMerge="1">
                  <a:txBody>
                    <a:bodyPr/>
                    <a:lstStyle/>
                    <a:p>
                      <a:endParaRPr lang="ru-RU" dirty="0"/>
                    </a:p>
                  </a:txBody>
                  <a:tcPr/>
                </a:tc>
                <a:extLst>
                  <a:ext uri="{0D108BD9-81ED-4DB2-BD59-A6C34878D82A}">
                    <a16:rowId xmlns:a16="http://schemas.microsoft.com/office/drawing/2014/main" val="10000"/>
                  </a:ext>
                </a:extLst>
              </a:tr>
              <a:tr h="3103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ru-RU" sz="1400" b="1" dirty="0">
                          <a:solidFill>
                            <a:srgbClr val="008000"/>
                          </a:solidFill>
                          <a:latin typeface="Times New Roman" panose="02020603050405020304" pitchFamily="18" charset="0"/>
                          <a:cs typeface="Times New Roman" panose="02020603050405020304" pitchFamily="18" charset="0"/>
                        </a:rPr>
                        <a:t>УТРЕННИЙ ПОДЪЕМ</a:t>
                      </a:r>
                    </a:p>
                  </a:txBody>
                  <a:tcPr>
                    <a:lnL w="12700" cmpd="sng">
                      <a:solidFill>
                        <a:srgbClr val="F79646"/>
                      </a:solidFill>
                    </a:lnL>
                    <a:lnR w="12700" cap="flat" cmpd="sng" algn="ctr">
                      <a:solidFill>
                        <a:srgbClr val="F79646">
                          <a:lumMod val="75000"/>
                        </a:srgbClr>
                      </a:solidFill>
                      <a:prstDash val="solid"/>
                      <a:round/>
                      <a:headEnd type="none" w="med" len="med"/>
                      <a:tailEnd type="none" w="med" len="med"/>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ru-RU" sz="1400" b="1" dirty="0">
                          <a:solidFill>
                            <a:srgbClr val="008000"/>
                          </a:solidFill>
                          <a:latin typeface="Times New Roman" panose="02020603050405020304" pitchFamily="18" charset="0"/>
                          <a:cs typeface="Times New Roman" panose="02020603050405020304" pitchFamily="18" charset="0"/>
                        </a:rPr>
                        <a:t>6.30 – 8.00</a:t>
                      </a:r>
                    </a:p>
                  </a:txBody>
                  <a:tcPr>
                    <a:lnL w="12700" cap="flat" cmpd="sng" algn="ctr">
                      <a:solidFill>
                        <a:srgbClr val="F79646">
                          <a:lumMod val="75000"/>
                        </a:srgbClr>
                      </a:solidFill>
                      <a:prstDash val="solid"/>
                      <a:round/>
                      <a:headEnd type="none" w="med" len="med"/>
                      <a:tailEnd type="none" w="med" len="med"/>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01"/>
                  </a:ext>
                </a:extLst>
              </a:tr>
              <a:tr h="29274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ru-RU" sz="1400" b="1" dirty="0">
                          <a:solidFill>
                            <a:srgbClr val="008000"/>
                          </a:solidFill>
                          <a:latin typeface="Times New Roman" panose="02020603050405020304" pitchFamily="18" charset="0"/>
                          <a:cs typeface="Times New Roman" panose="02020603050405020304" pitchFamily="18" charset="0"/>
                        </a:rPr>
                        <a:t>ЗАВТРАК</a:t>
                      </a:r>
                    </a:p>
                  </a:txBody>
                  <a:tcPr>
                    <a:lnL w="12700" cmpd="sng">
                      <a:solidFill>
                        <a:srgbClr val="F79646"/>
                      </a:solidFill>
                    </a:lnL>
                    <a:lnR w="12700" cap="flat" cmpd="sng" algn="ctr">
                      <a:solidFill>
                        <a:srgbClr val="F79646">
                          <a:lumMod val="75000"/>
                        </a:srgbClr>
                      </a:solidFill>
                      <a:prstDash val="solid"/>
                      <a:round/>
                      <a:headEnd type="none" w="med" len="med"/>
                      <a:tailEnd type="none" w="med" len="med"/>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ru-RU" sz="1400" b="1" dirty="0">
                          <a:solidFill>
                            <a:srgbClr val="008000"/>
                          </a:solidFill>
                          <a:latin typeface="Times New Roman" panose="02020603050405020304" pitchFamily="18" charset="0"/>
                          <a:cs typeface="Times New Roman" panose="02020603050405020304" pitchFamily="18" charset="0"/>
                        </a:rPr>
                        <a:t>8.00 – 8.30</a:t>
                      </a:r>
                    </a:p>
                  </a:txBody>
                  <a:tcPr>
                    <a:lnL w="12700" cap="flat" cmpd="sng" algn="ctr">
                      <a:solidFill>
                        <a:srgbClr val="F79646">
                          <a:lumMod val="75000"/>
                        </a:srgbClr>
                      </a:solidFill>
                      <a:prstDash val="solid"/>
                      <a:round/>
                      <a:headEnd type="none" w="med" len="med"/>
                      <a:tailEnd type="none" w="med" len="med"/>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29274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ru-RU" sz="1400" b="1" dirty="0">
                          <a:solidFill>
                            <a:srgbClr val="008000"/>
                          </a:solidFill>
                          <a:latin typeface="Times New Roman" panose="02020603050405020304" pitchFamily="18" charset="0"/>
                          <a:cs typeface="Times New Roman" panose="02020603050405020304" pitchFamily="18" charset="0"/>
                        </a:rPr>
                        <a:t>ВТОРОЙ   ЗАВТРАК</a:t>
                      </a:r>
                    </a:p>
                  </a:txBody>
                  <a:tcPr>
                    <a:lnL w="12700" cmpd="sng">
                      <a:solidFill>
                        <a:srgbClr val="F79646"/>
                      </a:solidFill>
                    </a:lnL>
                    <a:lnR w="12700" cap="flat" cmpd="sng" algn="ctr">
                      <a:solidFill>
                        <a:srgbClr val="F79646">
                          <a:lumMod val="75000"/>
                        </a:srgb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mpd="sng">
                      <a:solidFill>
                        <a:srgbClr val="F79646"/>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ru-RU" sz="1400" b="1" dirty="0">
                          <a:solidFill>
                            <a:srgbClr val="008000"/>
                          </a:solidFill>
                          <a:latin typeface="Times New Roman" panose="02020603050405020304" pitchFamily="18" charset="0"/>
                          <a:cs typeface="Times New Roman" panose="02020603050405020304" pitchFamily="18" charset="0"/>
                        </a:rPr>
                        <a:t>10.00 – 10.20</a:t>
                      </a:r>
                    </a:p>
                  </a:txBody>
                  <a:tcPr>
                    <a:lnL w="12700" cap="flat" cmpd="sng" algn="ctr">
                      <a:solidFill>
                        <a:srgbClr val="F79646">
                          <a:lumMod val="75000"/>
                        </a:srgbClr>
                      </a:solidFill>
                      <a:prstDash val="solid"/>
                      <a:round/>
                      <a:headEnd type="none" w="med" len="med"/>
                      <a:tailEnd type="none" w="med" len="med"/>
                    </a:lnL>
                    <a:lnR w="12700" cmpd="sng">
                      <a:solidFill>
                        <a:srgbClr val="F79646"/>
                      </a:solidFill>
                    </a:lnR>
                    <a:lnT w="12700" cap="flat" cmpd="sng" algn="ctr">
                      <a:solidFill>
                        <a:srgbClr val="F79646"/>
                      </a:solidFill>
                      <a:prstDash val="solid"/>
                      <a:round/>
                      <a:headEnd type="none" w="med" len="med"/>
                      <a:tailEnd type="none" w="med" len="med"/>
                    </a:lnT>
                    <a:lnB w="12700" cmpd="sng">
                      <a:solidFill>
                        <a:srgbClr val="F79646"/>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03"/>
                  </a:ext>
                </a:extLst>
              </a:tr>
              <a:tr h="29274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ru-RU" sz="1400" b="1" dirty="0">
                          <a:solidFill>
                            <a:srgbClr val="008000"/>
                          </a:solidFill>
                          <a:latin typeface="Times New Roman" panose="02020603050405020304" pitchFamily="18" charset="0"/>
                          <a:cs typeface="Times New Roman" panose="02020603050405020304" pitchFamily="18" charset="0"/>
                        </a:rPr>
                        <a:t>ПРОГУЛКА</a:t>
                      </a:r>
                    </a:p>
                  </a:txBody>
                  <a:tcPr>
                    <a:lnL w="12700" cmpd="sng">
                      <a:solidFill>
                        <a:srgbClr val="F79646"/>
                      </a:solidFill>
                    </a:lnL>
                    <a:lnR w="12700" cap="flat" cmpd="sng" algn="ctr">
                      <a:solidFill>
                        <a:srgbClr val="F79646">
                          <a:lumMod val="75000"/>
                        </a:srgbClr>
                      </a:solidFill>
                      <a:prstDash val="solid"/>
                      <a:round/>
                      <a:headEnd type="none" w="med" len="med"/>
                      <a:tailEnd type="none" w="med" len="med"/>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ru-RU" sz="1400" b="1">
                          <a:solidFill>
                            <a:srgbClr val="008000"/>
                          </a:solidFill>
                          <a:latin typeface="Times New Roman" panose="02020603050405020304" pitchFamily="18" charset="0"/>
                          <a:cs typeface="Times New Roman" panose="02020603050405020304" pitchFamily="18" charset="0"/>
                        </a:rPr>
                        <a:t>10.20 </a:t>
                      </a:r>
                      <a:r>
                        <a:rPr lang="ru-RU" sz="1400" b="1" dirty="0">
                          <a:solidFill>
                            <a:srgbClr val="008000"/>
                          </a:solidFill>
                          <a:latin typeface="Times New Roman" panose="02020603050405020304" pitchFamily="18" charset="0"/>
                          <a:cs typeface="Times New Roman" panose="02020603050405020304" pitchFamily="18" charset="0"/>
                        </a:rPr>
                        <a:t>– 11.30</a:t>
                      </a:r>
                    </a:p>
                  </a:txBody>
                  <a:tcPr>
                    <a:lnL w="12700" cap="flat" cmpd="sng" algn="ctr">
                      <a:solidFill>
                        <a:srgbClr val="F79646">
                          <a:lumMod val="75000"/>
                        </a:srgbClr>
                      </a:solidFill>
                      <a:prstDash val="solid"/>
                      <a:round/>
                      <a:headEnd type="none" w="med" len="med"/>
                      <a:tailEnd type="none" w="med" len="med"/>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29274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ru-RU" sz="1400" b="1" dirty="0">
                          <a:solidFill>
                            <a:srgbClr val="008000"/>
                          </a:solidFill>
                          <a:latin typeface="Times New Roman" panose="02020603050405020304" pitchFamily="18" charset="0"/>
                          <a:cs typeface="Times New Roman" panose="02020603050405020304" pitchFamily="18" charset="0"/>
                        </a:rPr>
                        <a:t>ОБЕД</a:t>
                      </a:r>
                    </a:p>
                  </a:txBody>
                  <a:tcPr>
                    <a:lnL w="12700" cmpd="sng">
                      <a:solidFill>
                        <a:srgbClr val="F79646"/>
                      </a:solidFill>
                    </a:lnL>
                    <a:lnR w="12700" cap="flat" cmpd="sng" algn="ctr">
                      <a:solidFill>
                        <a:srgbClr val="F79646">
                          <a:lumMod val="75000"/>
                        </a:srgb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mpd="sng">
                      <a:solidFill>
                        <a:srgbClr val="F7964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ru-RU" sz="1400" b="1" dirty="0">
                          <a:solidFill>
                            <a:srgbClr val="008000"/>
                          </a:solidFill>
                          <a:latin typeface="Times New Roman" panose="02020603050405020304" pitchFamily="18" charset="0"/>
                          <a:cs typeface="Times New Roman" panose="02020603050405020304" pitchFamily="18" charset="0"/>
                        </a:rPr>
                        <a:t>11.55 – 12.30</a:t>
                      </a:r>
                    </a:p>
                  </a:txBody>
                  <a:tcPr>
                    <a:lnL w="12700" cap="flat" cmpd="sng" algn="ctr">
                      <a:solidFill>
                        <a:srgbClr val="F79646">
                          <a:lumMod val="75000"/>
                        </a:srgbClr>
                      </a:solidFill>
                      <a:prstDash val="solid"/>
                      <a:round/>
                      <a:headEnd type="none" w="med" len="med"/>
                      <a:tailEnd type="none" w="med" len="med"/>
                    </a:lnL>
                    <a:lnR w="12700" cmpd="sng">
                      <a:solidFill>
                        <a:srgbClr val="F79646"/>
                      </a:solidFill>
                    </a:lnR>
                    <a:lnT w="12700" cap="flat" cmpd="sng" algn="ctr">
                      <a:solidFill>
                        <a:srgbClr val="F79646"/>
                      </a:solidFill>
                      <a:prstDash val="solid"/>
                      <a:round/>
                      <a:headEnd type="none" w="med" len="med"/>
                      <a:tailEnd type="none" w="med" len="med"/>
                    </a:lnT>
                    <a:lnB w="12700" cmpd="sng">
                      <a:solidFill>
                        <a:srgbClr val="F79646"/>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29274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ru-RU" sz="1400" b="1" dirty="0">
                          <a:solidFill>
                            <a:srgbClr val="008000"/>
                          </a:solidFill>
                          <a:latin typeface="Times New Roman" panose="02020603050405020304" pitchFamily="18" charset="0"/>
                          <a:cs typeface="Times New Roman" panose="02020603050405020304" pitchFamily="18" charset="0"/>
                        </a:rPr>
                        <a:t>ДНЕВНОЙ  СОН</a:t>
                      </a:r>
                    </a:p>
                  </a:txBody>
                  <a:tcPr>
                    <a:lnL w="12700" cmpd="sng">
                      <a:solidFill>
                        <a:srgbClr val="F79646"/>
                      </a:solidFill>
                    </a:lnL>
                    <a:lnR w="12700" cap="flat" cmpd="sng" algn="ctr">
                      <a:solidFill>
                        <a:srgbClr val="F79646">
                          <a:lumMod val="75000"/>
                        </a:srgbClr>
                      </a:solidFill>
                      <a:prstDash val="solid"/>
                      <a:round/>
                      <a:headEnd type="none" w="med" len="med"/>
                      <a:tailEnd type="none" w="med" len="med"/>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ru-RU" sz="1400" b="1" dirty="0">
                          <a:solidFill>
                            <a:srgbClr val="008000"/>
                          </a:solidFill>
                          <a:latin typeface="Times New Roman" panose="02020603050405020304" pitchFamily="18" charset="0"/>
                          <a:cs typeface="Times New Roman" panose="02020603050405020304" pitchFamily="18" charset="0"/>
                        </a:rPr>
                        <a:t>12.30 – 15.00</a:t>
                      </a:r>
                    </a:p>
                  </a:txBody>
                  <a:tcPr>
                    <a:lnL w="12700" cap="flat" cmpd="sng" algn="ctr">
                      <a:solidFill>
                        <a:srgbClr val="F79646">
                          <a:lumMod val="75000"/>
                        </a:srgbClr>
                      </a:solidFill>
                      <a:prstDash val="solid"/>
                      <a:round/>
                      <a:headEnd type="none" w="med" len="med"/>
                      <a:tailEnd type="none" w="med" len="med"/>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06"/>
                  </a:ext>
                </a:extLst>
              </a:tr>
              <a:tr h="41039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ru-RU" sz="1400" b="1" dirty="0">
                          <a:solidFill>
                            <a:srgbClr val="008000"/>
                          </a:solidFill>
                          <a:latin typeface="Times New Roman" panose="02020603050405020304" pitchFamily="18" charset="0"/>
                          <a:cs typeface="Times New Roman" panose="02020603050405020304" pitchFamily="18" charset="0"/>
                        </a:rPr>
                        <a:t>ПОСТЕПЕННЫЙ ПОДЪЁМ,</a:t>
                      </a:r>
                      <a:r>
                        <a:rPr lang="ru-RU" sz="1400" b="1" baseline="0" dirty="0">
                          <a:solidFill>
                            <a:srgbClr val="008000"/>
                          </a:solidFill>
                          <a:latin typeface="Times New Roman" panose="02020603050405020304" pitchFamily="18" charset="0"/>
                          <a:cs typeface="Times New Roman" panose="02020603050405020304" pitchFamily="18" charset="0"/>
                        </a:rPr>
                        <a:t> ИГРЫ.</a:t>
                      </a:r>
                      <a:endParaRPr lang="ru-RU" sz="1400" b="1" dirty="0">
                        <a:solidFill>
                          <a:srgbClr val="008000"/>
                        </a:solidFill>
                        <a:latin typeface="Times New Roman" panose="02020603050405020304" pitchFamily="18" charset="0"/>
                        <a:cs typeface="Times New Roman" panose="02020603050405020304" pitchFamily="18" charset="0"/>
                      </a:endParaRPr>
                    </a:p>
                  </a:txBody>
                  <a:tcPr>
                    <a:lnL w="12700" cmpd="sng">
                      <a:solidFill>
                        <a:srgbClr val="F79646"/>
                      </a:solidFill>
                    </a:lnL>
                    <a:lnR w="12700" cap="flat" cmpd="sng" algn="ctr">
                      <a:solidFill>
                        <a:srgbClr val="F79646">
                          <a:lumMod val="75000"/>
                        </a:srgbClr>
                      </a:solidFill>
                      <a:prstDash val="solid"/>
                      <a:round/>
                      <a:headEnd type="none" w="med" len="med"/>
                      <a:tailEnd type="none" w="med" len="med"/>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ru-RU" sz="1400" b="1" dirty="0">
                          <a:solidFill>
                            <a:srgbClr val="008000"/>
                          </a:solidFill>
                          <a:latin typeface="Times New Roman" panose="02020603050405020304" pitchFamily="18" charset="0"/>
                          <a:cs typeface="Times New Roman" panose="02020603050405020304" pitchFamily="18" charset="0"/>
                        </a:rPr>
                        <a:t>15.00 – 15.45</a:t>
                      </a:r>
                    </a:p>
                  </a:txBody>
                  <a:tcPr>
                    <a:lnL w="12700" cap="flat" cmpd="sng" algn="ctr">
                      <a:solidFill>
                        <a:srgbClr val="F79646">
                          <a:lumMod val="75000"/>
                        </a:srgbClr>
                      </a:solidFill>
                      <a:prstDash val="solid"/>
                      <a:round/>
                      <a:headEnd type="none" w="med" len="med"/>
                      <a:tailEnd type="none" w="med" len="med"/>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r h="29274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ru-RU" sz="1400" b="1" dirty="0">
                          <a:solidFill>
                            <a:srgbClr val="008000"/>
                          </a:solidFill>
                          <a:latin typeface="Times New Roman" panose="02020603050405020304" pitchFamily="18" charset="0"/>
                          <a:cs typeface="Times New Roman" panose="02020603050405020304" pitchFamily="18" charset="0"/>
                        </a:rPr>
                        <a:t> ПОЛДНИК</a:t>
                      </a:r>
                    </a:p>
                  </a:txBody>
                  <a:tcPr>
                    <a:lnL w="12700" cmpd="sng">
                      <a:solidFill>
                        <a:srgbClr val="F79646"/>
                      </a:solidFill>
                    </a:lnL>
                    <a:lnR w="12700" cap="flat" cmpd="sng" algn="ctr">
                      <a:solidFill>
                        <a:srgbClr val="F79646">
                          <a:lumMod val="75000"/>
                        </a:srgbClr>
                      </a:solidFill>
                      <a:prstDash val="solid"/>
                      <a:round/>
                      <a:headEnd type="none" w="med" len="med"/>
                      <a:tailEnd type="none" w="med" len="med"/>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ru-RU" sz="1400" b="1" dirty="0">
                          <a:solidFill>
                            <a:srgbClr val="008000"/>
                          </a:solidFill>
                          <a:latin typeface="Times New Roman" panose="02020603050405020304" pitchFamily="18" charset="0"/>
                          <a:cs typeface="Times New Roman" panose="02020603050405020304" pitchFamily="18" charset="0"/>
                        </a:rPr>
                        <a:t>15.45</a:t>
                      </a:r>
                      <a:r>
                        <a:rPr lang="ru-RU" sz="1400" b="1" baseline="0" dirty="0">
                          <a:solidFill>
                            <a:srgbClr val="008000"/>
                          </a:solidFill>
                          <a:latin typeface="Times New Roman" panose="02020603050405020304" pitchFamily="18" charset="0"/>
                          <a:cs typeface="Times New Roman" panose="02020603050405020304" pitchFamily="18" charset="0"/>
                        </a:rPr>
                        <a:t> – 16.15</a:t>
                      </a:r>
                      <a:endParaRPr lang="ru-RU" sz="1400" b="1" dirty="0">
                        <a:solidFill>
                          <a:srgbClr val="008000"/>
                        </a:solidFill>
                        <a:latin typeface="Times New Roman" panose="02020603050405020304" pitchFamily="18" charset="0"/>
                        <a:cs typeface="Times New Roman" panose="02020603050405020304" pitchFamily="18" charset="0"/>
                      </a:endParaRPr>
                    </a:p>
                  </a:txBody>
                  <a:tcPr>
                    <a:lnL w="12700" cap="flat" cmpd="sng" algn="ctr">
                      <a:solidFill>
                        <a:srgbClr val="F79646">
                          <a:lumMod val="75000"/>
                        </a:srgbClr>
                      </a:solidFill>
                      <a:prstDash val="solid"/>
                      <a:round/>
                      <a:headEnd type="none" w="med" len="med"/>
                      <a:tailEnd type="none" w="med" len="med"/>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0008"/>
                  </a:ext>
                </a:extLst>
              </a:tr>
              <a:tr h="41039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ru-RU" sz="1400" b="1" dirty="0">
                          <a:solidFill>
                            <a:srgbClr val="008000"/>
                          </a:solidFill>
                          <a:latin typeface="Times New Roman" panose="02020603050405020304" pitchFamily="18" charset="0"/>
                          <a:cs typeface="Times New Roman" panose="02020603050405020304" pitchFamily="18" charset="0"/>
                        </a:rPr>
                        <a:t>ПРОГУЛКА, ИГРЫ</a:t>
                      </a:r>
                    </a:p>
                  </a:txBody>
                  <a:tcPr>
                    <a:lnL w="12700" cmpd="sng">
                      <a:solidFill>
                        <a:srgbClr val="F79646"/>
                      </a:solidFill>
                    </a:lnL>
                    <a:lnR w="12700" cap="flat" cmpd="sng" algn="ctr">
                      <a:solidFill>
                        <a:srgbClr val="F79646">
                          <a:lumMod val="75000"/>
                        </a:srgbClr>
                      </a:solidFill>
                      <a:prstDash val="solid"/>
                      <a:round/>
                      <a:headEnd type="none" w="med" len="med"/>
                      <a:tailEnd type="none" w="med" len="med"/>
                    </a:lnR>
                    <a:lnT w="12700" cmpd="sng">
                      <a:solidFill>
                        <a:srgbClr val="F79646"/>
                      </a:solidFill>
                    </a:lnT>
                    <a:lnB w="1270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ru-RU" sz="1400" b="1" dirty="0">
                          <a:solidFill>
                            <a:srgbClr val="008000"/>
                          </a:solidFill>
                          <a:latin typeface="Times New Roman" panose="02020603050405020304" pitchFamily="18" charset="0"/>
                          <a:cs typeface="Times New Roman" panose="02020603050405020304" pitchFamily="18" charset="0"/>
                        </a:rPr>
                        <a:t>16.15</a:t>
                      </a:r>
                      <a:r>
                        <a:rPr lang="ru-RU" sz="1400" b="1" baseline="0" dirty="0">
                          <a:solidFill>
                            <a:srgbClr val="008000"/>
                          </a:solidFill>
                          <a:latin typeface="Times New Roman" panose="02020603050405020304" pitchFamily="18" charset="0"/>
                          <a:cs typeface="Times New Roman" panose="02020603050405020304" pitchFamily="18" charset="0"/>
                        </a:rPr>
                        <a:t> – 18.30</a:t>
                      </a:r>
                      <a:endParaRPr lang="ru-RU" sz="1400" b="1" dirty="0">
                        <a:solidFill>
                          <a:srgbClr val="008000"/>
                        </a:solidFill>
                        <a:latin typeface="Times New Roman" panose="02020603050405020304" pitchFamily="18" charset="0"/>
                        <a:cs typeface="Times New Roman" panose="02020603050405020304" pitchFamily="18" charset="0"/>
                      </a:endParaRPr>
                    </a:p>
                  </a:txBody>
                  <a:tcPr>
                    <a:lnL w="12700" cap="flat" cmpd="sng" algn="ctr">
                      <a:solidFill>
                        <a:srgbClr val="F79646">
                          <a:lumMod val="75000"/>
                        </a:srgbClr>
                      </a:solidFill>
                      <a:prstDash val="solid"/>
                      <a:round/>
                      <a:headEnd type="none" w="med" len="med"/>
                      <a:tailEnd type="none" w="med" len="med"/>
                    </a:lnL>
                    <a:lnR w="12700" cmpd="sng">
                      <a:solidFill>
                        <a:srgbClr val="F79646"/>
                      </a:solidFill>
                    </a:lnR>
                    <a:lnT w="12700" cmpd="sng">
                      <a:solidFill>
                        <a:srgbClr val="F79646"/>
                      </a:solidFill>
                    </a:lnT>
                    <a:lnB w="1270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9"/>
                  </a:ext>
                </a:extLst>
              </a:tr>
              <a:tr h="410393">
                <a:tc>
                  <a:txBody>
                    <a:bodyPr/>
                    <a:lstStyle/>
                    <a:p>
                      <a:r>
                        <a:rPr lang="ru-RU" sz="1400" b="1" dirty="0">
                          <a:solidFill>
                            <a:srgbClr val="008000"/>
                          </a:solidFill>
                          <a:latin typeface="Times New Roman" panose="02020603050405020304" pitchFamily="18" charset="0"/>
                          <a:cs typeface="Times New Roman" panose="02020603050405020304" pitchFamily="18" charset="0"/>
                        </a:rPr>
                        <a:t>ОТХОД КО СНУ </a:t>
                      </a:r>
                    </a:p>
                  </a:txBody>
                  <a:tcPr>
                    <a:lnL w="12700" cmpd="sng">
                      <a:solidFill>
                        <a:srgbClr val="F79646"/>
                      </a:solidFill>
                    </a:lnL>
                    <a:lnR w="12700" cap="flat" cmpd="sng" algn="ctr">
                      <a:solidFill>
                        <a:srgbClr val="F79646">
                          <a:lumMod val="75000"/>
                        </a:srgbClr>
                      </a:solidFill>
                      <a:prstDash val="solid"/>
                      <a:round/>
                      <a:headEnd type="none" w="med" len="med"/>
                      <a:tailEnd type="none" w="med" len="med"/>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tc>
                  <a:txBody>
                    <a:bodyPr/>
                    <a:lstStyle/>
                    <a:p>
                      <a:r>
                        <a:rPr lang="ru-RU" sz="1400" b="1" dirty="0">
                          <a:solidFill>
                            <a:srgbClr val="008000"/>
                          </a:solidFill>
                          <a:latin typeface="Times New Roman" panose="02020603050405020304" pitchFamily="18" charset="0"/>
                          <a:cs typeface="Times New Roman" panose="02020603050405020304" pitchFamily="18" charset="0"/>
                        </a:rPr>
                        <a:t>20.30</a:t>
                      </a:r>
                    </a:p>
                  </a:txBody>
                  <a:tcPr>
                    <a:lnL w="12700" cap="flat" cmpd="sng" algn="ctr">
                      <a:solidFill>
                        <a:srgbClr val="F79646">
                          <a:lumMod val="75000"/>
                        </a:srgbClr>
                      </a:solidFill>
                      <a:prstDash val="solid"/>
                      <a:round/>
                      <a:headEnd type="none" w="med" len="med"/>
                      <a:tailEnd type="none" w="med" len="med"/>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14815898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819</TotalTime>
  <Words>1701</Words>
  <Application>Microsoft Office PowerPoint</Application>
  <PresentationFormat>Экран (4:3)</PresentationFormat>
  <Paragraphs>143</Paragraphs>
  <Slides>18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Calibri</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mbdou34-33@mail.ru</cp:lastModifiedBy>
  <cp:revision>48</cp:revision>
  <dcterms:created xsi:type="dcterms:W3CDTF">2018-05-03T17:59:20Z</dcterms:created>
  <dcterms:modified xsi:type="dcterms:W3CDTF">2023-08-09T12:37:32Z</dcterms:modified>
</cp:coreProperties>
</file>