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5" r:id="rId4"/>
    <p:sldId id="267" r:id="rId5"/>
    <p:sldId id="268" r:id="rId6"/>
    <p:sldId id="273" r:id="rId7"/>
    <p:sldId id="277" r:id="rId8"/>
    <p:sldId id="266" r:id="rId9"/>
    <p:sldId id="270" r:id="rId10"/>
    <p:sldId id="262" r:id="rId11"/>
    <p:sldId id="261" r:id="rId12"/>
    <p:sldId id="276" r:id="rId13"/>
    <p:sldId id="278" r:id="rId14"/>
    <p:sldId id="274" r:id="rId15"/>
    <p:sldId id="265" r:id="rId16"/>
    <p:sldId id="271" r:id="rId17"/>
    <p:sldId id="263" r:id="rId18"/>
    <p:sldId id="264" r:id="rId19"/>
    <p:sldId id="269" r:id="rId20"/>
    <p:sldId id="27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1" d="100"/>
          <a:sy n="71" d="100"/>
        </p:scale>
        <p:origin x="138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1EBF232-7B4E-4E68-8250-EBE7B9DAA3B6}" type="datetimeFigureOut">
              <a:rPr lang="ru-RU" smtClean="0"/>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380937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1EBF232-7B4E-4E68-8250-EBE7B9DAA3B6}" type="datetimeFigureOut">
              <a:rPr lang="ru-RU" smtClean="0"/>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229262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1EBF232-7B4E-4E68-8250-EBE7B9DAA3B6}" type="datetimeFigureOut">
              <a:rPr lang="ru-RU" smtClean="0"/>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64755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1EBF232-7B4E-4E68-8250-EBE7B9DAA3B6}" type="datetimeFigureOut">
              <a:rPr lang="ru-RU" smtClean="0"/>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157079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1EBF232-7B4E-4E68-8250-EBE7B9DAA3B6}" type="datetimeFigureOut">
              <a:rPr lang="ru-RU" smtClean="0"/>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72390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1EBF232-7B4E-4E68-8250-EBE7B9DAA3B6}" type="datetimeFigureOut">
              <a:rPr lang="ru-RU" smtClean="0"/>
              <a:t>03.02.2020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366246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1EBF232-7B4E-4E68-8250-EBE7B9DAA3B6}" type="datetimeFigureOut">
              <a:rPr lang="ru-RU" smtClean="0"/>
              <a:t>03.02.2020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391737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1EBF232-7B4E-4E68-8250-EBE7B9DAA3B6}" type="datetimeFigureOut">
              <a:rPr lang="ru-RU" smtClean="0"/>
              <a:t>03.02.2020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6087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BF232-7B4E-4E68-8250-EBE7B9DAA3B6}" type="datetimeFigureOut">
              <a:rPr lang="ru-RU" smtClean="0"/>
              <a:t>03.02.2020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121199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1EBF232-7B4E-4E68-8250-EBE7B9DAA3B6}" type="datetimeFigureOut">
              <a:rPr lang="ru-RU" smtClean="0"/>
              <a:t>03.02.2020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411923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1EBF232-7B4E-4E68-8250-EBE7B9DAA3B6}" type="datetimeFigureOut">
              <a:rPr lang="ru-RU" smtClean="0"/>
              <a:t>03.02.2020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403463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BF232-7B4E-4E68-8250-EBE7B9DAA3B6}" type="datetimeFigureOut">
              <a:rPr lang="ru-RU" smtClean="0"/>
              <a:t>03.02.2020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B7036-6FBB-4090-B55F-F07ACCCA038C}" type="slidenum">
              <a:rPr lang="ru-RU" smtClean="0"/>
              <a:t>‹#›</a:t>
            </a:fld>
            <a:endParaRPr lang="ru-RU"/>
          </a:p>
        </p:txBody>
      </p:sp>
    </p:spTree>
    <p:extLst>
      <p:ext uri="{BB962C8B-B14F-4D97-AF65-F5344CB8AC3E}">
        <p14:creationId xmlns:p14="http://schemas.microsoft.com/office/powerpoint/2010/main" val="899657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redpion.ru/wp-content/uploads/2016/10/%D0%BE%D1%80%D0%B5%D0%BB-%D0%BF%D0%BE%D0%B9%D0%BC%D0%B0%D0%BB-%D0%BA%D1%83%D1%80%D0%B8%D1%86%D1%83-2.jpg"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hyperlink" Target="http://redpion.ru/wp-content/uploads/2016/10/%D0%98%D0%B3%D1%80%D1%8B-%D0%B2-%D0%B7%D0%B0%D0%B3%D0%B0%D0%B4%D0%BA%D0%B8.jpg"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redpion.ru/wp-content/uploads/2016/10/%D1%81%D0%B1%D0%B8%D1%82%D1%8C-%D0%B1%D1%83%D0%BC%D0%B0%D0%B6%D0%BD%D1%83%D1%8E-%D0%BE%D1%82%D0%BA%D1%80%D1%8B%D1%82%D0%BA%D1%83.jpg"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redpion.ru/wp-content/uploads/2016/10/%D0%B8%D0%B3%D1%80%D0%B0-%D0%B2-%D1%81%D0%BB%D0%B5%D0%BF%D1%83%D1%8E-%D1%80%D1%8B%D0%B1%D1%83.jpg"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redpion.ru/wp-content/uploads/2016/10/%D0%BD%D0%B5%D1%84%D1%80%D0%B8%D1%82%D0%BE%D0%B2%D1%8B%D0%B5-%D0%BA%D1%80%D1%8E%D1%87%D0%BA%D0%B8.jpg" TargetMode="Externa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slide" Target="slide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redpion.ru/wp-content/uploads/2016/10/%D1%81%D1%82%D0%B5%D0%BA%D0%BB%D1%8F%D0%BD%D1%8B%D0%B5-%D1%88%D0%B0%D1%80%D0%B8%D0%BA%D0%B8.jpg"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3.xml"/><Relationship Id="rId18" Type="http://schemas.openxmlformats.org/officeDocument/2006/relationships/slide" Target="slide19.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4.xml"/><Relationship Id="rId17" Type="http://schemas.openxmlformats.org/officeDocument/2006/relationships/slide" Target="slide18.xml"/><Relationship Id="rId2" Type="http://schemas.openxmlformats.org/officeDocument/2006/relationships/slide" Target="slide3.xml"/><Relationship Id="rId16" Type="http://schemas.openxmlformats.org/officeDocument/2006/relationships/slide" Target="slide17.xml"/><Relationship Id="rId20"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19"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redpion.ru/wp-content/uploads/2016/10/%D0%92%D1%8B%D0%B1%D0%B8%D1%82%D1%8C-%D0%BF%D0%B0%D0%BB%D0%BA%D0%BE%D0%B9.jpg"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redpion.ru/wp-content/uploads/2016/10/%D0%BA%D0%B0%D1%82%D0%B8%D1%82%D1%8C-%D0%BA%D0%BE%D0%BB%D0%B5%D1%81%D0%BE.jpg"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a:extLst>
              <a:ext uri="{28A0092B-C50C-407E-A947-70E740481C1C}">
                <a14:useLocalDpi xmlns:a14="http://schemas.microsoft.com/office/drawing/2010/main" val="0"/>
              </a:ext>
            </a:extLst>
          </a:blip>
          <a:srcRect t="16070" r="2784"/>
          <a:stretch/>
        </p:blipFill>
        <p:spPr>
          <a:xfrm>
            <a:off x="2903396" y="2834130"/>
            <a:ext cx="3459303" cy="2758934"/>
          </a:xfrm>
          <a:prstGeom prst="rect">
            <a:avLst/>
          </a:prstGeom>
        </p:spPr>
      </p:pic>
      <p:sp>
        <p:nvSpPr>
          <p:cNvPr id="4" name="Прямоугольник 3"/>
          <p:cNvSpPr/>
          <p:nvPr/>
        </p:nvSpPr>
        <p:spPr>
          <a:xfrm>
            <a:off x="860650" y="1633801"/>
            <a:ext cx="7544796" cy="1200329"/>
          </a:xfrm>
          <a:prstGeom prst="rect">
            <a:avLst/>
          </a:prstGeom>
          <a:noFill/>
        </p:spPr>
        <p:txBody>
          <a:bodyPr wrap="square" lIns="91440" tIns="45720" rIns="91440" bIns="45720">
            <a:spAutoFit/>
          </a:bodyPr>
          <a:lstStyle/>
          <a:p>
            <a:pPr algn="ctr"/>
            <a:r>
              <a:rPr lang="ru-RU" sz="3600" b="1" dirty="0" smtClean="0">
                <a:ln w="6600">
                  <a:solidFill>
                    <a:schemeClr val="accent2"/>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КАРТОТЕКА</a:t>
            </a:r>
          </a:p>
          <a:p>
            <a:pPr algn="ctr"/>
            <a:r>
              <a:rPr lang="ru-RU" sz="3600" b="1" dirty="0" smtClean="0">
                <a:ln w="6600">
                  <a:solidFill>
                    <a:schemeClr val="accent2"/>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КИТАЙСКИХ</a:t>
            </a:r>
            <a:r>
              <a:rPr lang="ru-RU" sz="3600" b="1" cap="none" spc="0" dirty="0" smtClean="0">
                <a:ln w="6600">
                  <a:solidFill>
                    <a:schemeClr val="accent2"/>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НАРОДНЫХ ИГР</a:t>
            </a:r>
            <a:endParaRPr lang="ru-RU" sz="3600" b="1" cap="none" spc="0" dirty="0">
              <a:ln w="6600">
                <a:solidFill>
                  <a:schemeClr val="accent2"/>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371708" y="5693872"/>
            <a:ext cx="8522677" cy="646331"/>
          </a:xfrm>
          <a:prstGeom prst="rect">
            <a:avLst/>
          </a:prstGeom>
          <a:noFill/>
        </p:spPr>
        <p:txBody>
          <a:bodyPr wrap="square" rtlCol="0">
            <a:spAutoFit/>
          </a:bodyPr>
          <a:lstStyle/>
          <a:p>
            <a:pPr lvl="1"/>
            <a:r>
              <a:rPr lang="ru-RU" b="1" dirty="0" smtClean="0">
                <a:solidFill>
                  <a:srgbClr val="C00000"/>
                </a:solidFill>
                <a:latin typeface="Times New Roman" panose="02020603050405020304" pitchFamily="18" charset="0"/>
                <a:cs typeface="Times New Roman" panose="02020603050405020304" pitchFamily="18" charset="0"/>
              </a:rPr>
              <a:t>Составила: воспитатель первой категории  Киселева Галина Викторовна</a:t>
            </a:r>
          </a:p>
          <a:p>
            <a:endParaRPr lang="ru-RU" b="1" dirty="0">
              <a:solidFill>
                <a:srgbClr val="C00000"/>
              </a:solidFill>
            </a:endParaRPr>
          </a:p>
        </p:txBody>
      </p:sp>
      <p:sp>
        <p:nvSpPr>
          <p:cNvPr id="3" name="Прямоугольник 2"/>
          <p:cNvSpPr/>
          <p:nvPr/>
        </p:nvSpPr>
        <p:spPr>
          <a:xfrm>
            <a:off x="913404" y="624898"/>
            <a:ext cx="7439288" cy="646331"/>
          </a:xfrm>
          <a:prstGeom prst="rect">
            <a:avLst/>
          </a:prstGeom>
        </p:spPr>
        <p:txBody>
          <a:bodyPr wrap="square">
            <a:spAutoFit/>
          </a:bodyPr>
          <a:lstStyle/>
          <a:p>
            <a:pPr algn="ctr"/>
            <a:r>
              <a:rPr lang="ru-RU" b="1" dirty="0">
                <a:solidFill>
                  <a:srgbClr val="C00000"/>
                </a:solidFill>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a:t>
            </a:r>
            <a:endParaRPr lang="ru-RU" dirty="0">
              <a:solidFill>
                <a:srgbClr val="C00000"/>
              </a:solidFill>
              <a:latin typeface="Times New Roman" panose="02020603050405020304" pitchFamily="18" charset="0"/>
              <a:cs typeface="Times New Roman" panose="02020603050405020304" pitchFamily="18" charset="0"/>
            </a:endParaRPr>
          </a:p>
          <a:p>
            <a:pPr algn="ctr"/>
            <a:r>
              <a:rPr lang="ru-RU" b="1" dirty="0">
                <a:solidFill>
                  <a:srgbClr val="C00000"/>
                </a:solidFill>
                <a:latin typeface="Times New Roman" panose="02020603050405020304" pitchFamily="18" charset="0"/>
                <a:cs typeface="Times New Roman" panose="02020603050405020304" pitchFamily="18" charset="0"/>
              </a:rPr>
              <a:t>г. Владимира «Детский сад № 34 комбинированного вида»</a:t>
            </a:r>
            <a:endParaRPr lang="ru-RU"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217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4248" y="612845"/>
            <a:ext cx="7598535" cy="4247317"/>
          </a:xfrm>
          <a:prstGeom prst="rect">
            <a:avLst/>
          </a:prstGeom>
        </p:spPr>
        <p:txBody>
          <a:bodyPr wrap="square">
            <a:spAutoFit/>
          </a:bodyPr>
          <a:lstStyle/>
          <a:p>
            <a:pPr algn="just" fontAlgn="base"/>
            <a:endParaRPr lang="ru-RU" dirty="0" smtClean="0">
              <a:solidFill>
                <a:srgbClr val="FFC000"/>
              </a:solidFill>
            </a:endParaRPr>
          </a:p>
          <a:p>
            <a:pPr algn="just" fontAlgn="base"/>
            <a:endParaRPr lang="ru-RU" dirty="0"/>
          </a:p>
          <a:p>
            <a:pPr algn="just" fontAlgn="base"/>
            <a:r>
              <a:rPr lang="ru-RU" dirty="0" smtClean="0">
                <a:solidFill>
                  <a:srgbClr val="C00000"/>
                </a:solidFill>
                <a:latin typeface="Times New Roman" panose="02020603050405020304" pitchFamily="18" charset="0"/>
                <a:cs typeface="Times New Roman" panose="02020603050405020304" pitchFamily="18" charset="0"/>
              </a:rPr>
              <a:t>Точного </a:t>
            </a:r>
            <a:r>
              <a:rPr lang="ru-RU" dirty="0">
                <a:solidFill>
                  <a:srgbClr val="C00000"/>
                </a:solidFill>
                <a:latin typeface="Times New Roman" panose="02020603050405020304" pitchFamily="18" charset="0"/>
                <a:cs typeface="Times New Roman" panose="02020603050405020304" pitchFamily="18" charset="0"/>
              </a:rPr>
              <a:t>времени появления игры не известно, ориентировочно при Династии Мин. Это веселая групповая игра, предполагающая большое количество участников. Всегда проходит на открытом воздухе, потому что требует большого пространства.</a:t>
            </a:r>
          </a:p>
          <a:p>
            <a:pPr algn="just" fontAlgn="base"/>
            <a:r>
              <a:rPr lang="ru-RU" dirty="0">
                <a:solidFill>
                  <a:srgbClr val="C00000"/>
                </a:solidFill>
                <a:latin typeface="Times New Roman" panose="02020603050405020304" pitchFamily="18" charset="0"/>
                <a:cs typeface="Times New Roman" panose="02020603050405020304" pitchFamily="18" charset="0"/>
              </a:rPr>
              <a:t>Один игрок становится орлом,  его задача схватить и вытащить курицу. Остальные игроки крепятся друг к другу  в ряд. Первый человек в ряду – это курица, остальные цыплята. Задача курицы защищать цыплят от орла. Цыпленок, которого вытащили, не участвует в дальнейшей игре. Только в следующем круге он сможет участвовать. В игре участвовали дети почти всех возрастов. Она была любимой игрой всех детей. В игре отлично развивалось физическое здоровье и выносливость, ведь приходилось постоянно бегать</a:t>
            </a:r>
            <a:r>
              <a:rPr lang="ru-RU" dirty="0" smtClean="0">
                <a:solidFill>
                  <a:srgbClr val="C00000"/>
                </a:solidFill>
                <a:latin typeface="Times New Roman" panose="02020603050405020304" pitchFamily="18" charset="0"/>
                <a:cs typeface="Times New Roman" panose="02020603050405020304" pitchFamily="18" charset="0"/>
              </a:rPr>
              <a:t>.</a:t>
            </a:r>
          </a:p>
          <a:p>
            <a:pPr algn="r" fontAlgn="base"/>
            <a:endParaRPr lang="ru-RU" dirty="0">
              <a:solidFill>
                <a:srgbClr val="C00000"/>
              </a:solidFill>
              <a:latin typeface="Times New Roman" panose="02020603050405020304" pitchFamily="18" charset="0"/>
              <a:cs typeface="Times New Roman" panose="02020603050405020304" pitchFamily="18" charset="0"/>
            </a:endParaRPr>
          </a:p>
        </p:txBody>
      </p:sp>
      <p:pic>
        <p:nvPicPr>
          <p:cNvPr id="5" name="Рисунок 4" descr="Орел поймал курицу">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30060" y="4425461"/>
            <a:ext cx="3153509" cy="1699846"/>
          </a:xfrm>
          <a:prstGeom prst="rect">
            <a:avLst/>
          </a:prstGeom>
          <a:noFill/>
          <a:ln>
            <a:noFill/>
          </a:ln>
        </p:spPr>
      </p:pic>
      <p:sp>
        <p:nvSpPr>
          <p:cNvPr id="3" name="Заголовок 2"/>
          <p:cNvSpPr>
            <a:spLocks noGrp="1"/>
          </p:cNvSpPr>
          <p:nvPr>
            <p:ph type="title"/>
          </p:nvPr>
        </p:nvSpPr>
        <p:spPr>
          <a:xfrm>
            <a:off x="680165" y="482357"/>
            <a:ext cx="7886700" cy="832609"/>
          </a:xfrm>
        </p:spPr>
        <p:txBody>
          <a:bodyPr>
            <a:normAutofit/>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«ОРЁЛ ПОЙМАЛ КУРИЦУ»</a:t>
            </a:r>
            <a:endParaRPr lang="ru-RU" sz="3200" b="1" dirty="0">
              <a:solidFill>
                <a:srgbClr val="FFC000"/>
              </a:solidFill>
              <a:latin typeface="Times New Roman" panose="02020603050405020304" pitchFamily="18" charset="0"/>
              <a:cs typeface="Times New Roman" panose="02020603050405020304" pitchFamily="18" charset="0"/>
            </a:endParaRPr>
          </a:p>
        </p:txBody>
      </p:sp>
      <p:sp>
        <p:nvSpPr>
          <p:cNvPr id="6" name="Управляющая кнопка: домой 5">
            <a:hlinkClick r:id="rId4" action="ppaction://hlinksldjump" highlightClick="1"/>
          </p:cNvPr>
          <p:cNvSpPr/>
          <p:nvPr/>
        </p:nvSpPr>
        <p:spPr>
          <a:xfrm>
            <a:off x="7559900" y="5267459"/>
            <a:ext cx="952916" cy="1030309"/>
          </a:xfrm>
          <a:prstGeom prst="actionButtonHome">
            <a:avLst/>
          </a:prstGeom>
          <a:blipFill>
            <a:blip r:embed="rId5"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62392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64777" y="728198"/>
            <a:ext cx="8004362" cy="562721"/>
          </a:xfrm>
        </p:spPr>
        <p:txBody>
          <a:bodyPr>
            <a:normAutofit/>
          </a:bodyPr>
          <a:lstStyle/>
          <a:p>
            <a:pPr algn="ctr"/>
            <a:r>
              <a:rPr lang="ru-RU" sz="3200" b="1" dirty="0" smtClean="0">
                <a:solidFill>
                  <a:srgbClr val="FFC000"/>
                </a:solidFill>
                <a:latin typeface="+mn-lt"/>
                <a:cs typeface="Times New Roman" panose="02020603050405020304" pitchFamily="18" charset="0"/>
              </a:rPr>
              <a:t>«</a:t>
            </a:r>
            <a:r>
              <a:rPr lang="ru-RU" sz="3200" b="1" dirty="0" smtClean="0">
                <a:solidFill>
                  <a:srgbClr val="FFC000"/>
                </a:solidFill>
                <a:latin typeface="+mn-lt"/>
              </a:rPr>
              <a:t>ОХОТА НА ТИГРА</a:t>
            </a:r>
            <a:r>
              <a:rPr lang="ru-RU" sz="3200" b="1" dirty="0" smtClean="0">
                <a:solidFill>
                  <a:srgbClr val="FFC000"/>
                </a:solidFill>
                <a:latin typeface="+mn-lt"/>
                <a:cs typeface="Times New Roman" panose="02020603050405020304" pitchFamily="18" charset="0"/>
              </a:rPr>
              <a:t>»</a:t>
            </a:r>
            <a:endParaRPr lang="ru-RU" sz="3200" b="1" dirty="0">
              <a:solidFill>
                <a:srgbClr val="FFC000"/>
              </a:solidFill>
              <a:latin typeface="+mn-lt"/>
            </a:endParaRPr>
          </a:p>
        </p:txBody>
      </p:sp>
      <p:sp>
        <p:nvSpPr>
          <p:cNvPr id="4" name="TextBox 3"/>
          <p:cNvSpPr txBox="1"/>
          <p:nvPr/>
        </p:nvSpPr>
        <p:spPr>
          <a:xfrm>
            <a:off x="1128534" y="1416676"/>
            <a:ext cx="6890196" cy="1477328"/>
          </a:xfrm>
          <a:prstGeom prst="rect">
            <a:avLst/>
          </a:prstGeom>
          <a:noFill/>
        </p:spPr>
        <p:txBody>
          <a:bodyPr wrap="square" rtlCol="0">
            <a:spAutoFit/>
          </a:bodyPr>
          <a:lstStyle/>
          <a:p>
            <a:pPr indent="457200" algn="just"/>
            <a:r>
              <a:rPr lang="ru-RU" dirty="0">
                <a:solidFill>
                  <a:srgbClr val="C00000"/>
                </a:solidFill>
                <a:latin typeface="Times New Roman" panose="02020603050405020304" pitchFamily="18" charset="0"/>
                <a:cs typeface="Times New Roman" panose="02020603050405020304" pitchFamily="18" charset="0"/>
              </a:rPr>
              <a:t>Загадку писали на красном фонаре и передавали другому человеку, если он не мог отгадать, снова </a:t>
            </a:r>
            <a:r>
              <a:rPr lang="ru-RU" dirty="0" smtClean="0">
                <a:solidFill>
                  <a:srgbClr val="C00000"/>
                </a:solidFill>
                <a:latin typeface="Times New Roman" panose="02020603050405020304" pitchFamily="18" charset="0"/>
                <a:cs typeface="Times New Roman" panose="02020603050405020304" pitchFamily="18" charset="0"/>
              </a:rPr>
              <a:t>передавал.</a:t>
            </a:r>
          </a:p>
          <a:p>
            <a:pPr indent="457200" algn="just"/>
            <a:r>
              <a:rPr lang="ru-RU" dirty="0" smtClean="0">
                <a:solidFill>
                  <a:srgbClr val="C00000"/>
                </a:solidFill>
                <a:latin typeface="Times New Roman" panose="02020603050405020304" pitchFamily="18" charset="0"/>
                <a:cs typeface="Times New Roman" panose="02020603050405020304" pitchFamily="18" charset="0"/>
              </a:rPr>
              <a:t>Сначала </a:t>
            </a:r>
            <a:r>
              <a:rPr lang="ru-RU" dirty="0">
                <a:solidFill>
                  <a:srgbClr val="C00000"/>
                </a:solidFill>
                <a:latin typeface="Times New Roman" panose="02020603050405020304" pitchFamily="18" charset="0"/>
                <a:cs typeface="Times New Roman" panose="02020603050405020304" pitchFamily="18" charset="0"/>
              </a:rPr>
              <a:t>в загадки играли дети во дворах. Затем игру переняли влюбленные.  </a:t>
            </a:r>
          </a:p>
          <a:p>
            <a:pPr indent="457200" algn="just"/>
            <a:r>
              <a:rPr lang="ru-RU" dirty="0" smtClean="0">
                <a:solidFill>
                  <a:srgbClr val="C00000"/>
                </a:solidFill>
                <a:latin typeface="Times New Roman" panose="02020603050405020304" pitchFamily="18" charset="0"/>
                <a:cs typeface="Times New Roman" panose="02020603050405020304" pitchFamily="18" charset="0"/>
              </a:rPr>
              <a:t>Такой </a:t>
            </a:r>
            <a:r>
              <a:rPr lang="ru-RU" dirty="0">
                <a:solidFill>
                  <a:srgbClr val="C00000"/>
                </a:solidFill>
                <a:latin typeface="Times New Roman" panose="02020603050405020304" pitchFamily="18" charset="0"/>
                <a:cs typeface="Times New Roman" panose="02020603050405020304" pitchFamily="18" charset="0"/>
              </a:rPr>
              <a:t>способ игры на красных фонарях появился в эпоху </a:t>
            </a:r>
            <a:r>
              <a:rPr lang="ru-RU" dirty="0" err="1">
                <a:solidFill>
                  <a:srgbClr val="C00000"/>
                </a:solidFill>
                <a:latin typeface="Times New Roman" panose="02020603050405020304" pitchFamily="18" charset="0"/>
                <a:cs typeface="Times New Roman" panose="02020603050405020304" pitchFamily="18" charset="0"/>
              </a:rPr>
              <a:t>Сун</a:t>
            </a:r>
            <a:r>
              <a:rPr lang="ru-RU" dirty="0">
                <a:solidFill>
                  <a:srgbClr val="C00000"/>
                </a:solidFill>
                <a:latin typeface="Times New Roman" panose="02020603050405020304" pitchFamily="18" charset="0"/>
                <a:cs typeface="Times New Roman" panose="02020603050405020304" pitchFamily="18" charset="0"/>
              </a:rPr>
              <a:t>.</a:t>
            </a:r>
            <a:r>
              <a:rPr lang="ru-RU" dirty="0" smtClean="0">
                <a:solidFill>
                  <a:srgbClr val="C00000"/>
                </a:solidFill>
                <a:latin typeface="Times New Roman" panose="02020603050405020304" pitchFamily="18" charset="0"/>
                <a:cs typeface="Times New Roman" panose="02020603050405020304" pitchFamily="18" charset="0"/>
              </a:rPr>
              <a:t> </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8" name="Управляющая кнопка: домой 7">
            <a:hlinkClick r:id="rId2" action="ppaction://hlinksldjump" highlightClick="1"/>
          </p:cNvPr>
          <p:cNvSpPr/>
          <p:nvPr/>
        </p:nvSpPr>
        <p:spPr>
          <a:xfrm>
            <a:off x="8018730" y="553791"/>
            <a:ext cx="494085" cy="618186"/>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Игра в загадки">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369713" y="2987899"/>
            <a:ext cx="4073874" cy="2975020"/>
          </a:xfrm>
          <a:prstGeom prst="rect">
            <a:avLst/>
          </a:prstGeom>
          <a:ln>
            <a:noFill/>
          </a:ln>
          <a:effectLst>
            <a:softEdge rad="112500"/>
          </a:effectLst>
        </p:spPr>
      </p:pic>
      <p:sp>
        <p:nvSpPr>
          <p:cNvPr id="6" name="Управляющая кнопка: домой 5">
            <a:hlinkClick r:id="rId2" action="ppaction://hlinksldjump" highlightClick="1"/>
          </p:cNvPr>
          <p:cNvSpPr/>
          <p:nvPr/>
        </p:nvSpPr>
        <p:spPr>
          <a:xfrm>
            <a:off x="7559900" y="5267459"/>
            <a:ext cx="952916" cy="1030309"/>
          </a:xfrm>
          <a:prstGeom prst="actionButtonHome">
            <a:avLst/>
          </a:prstGeom>
          <a:blipFill>
            <a:blip r:embed="rId6"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88857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544779"/>
            <a:ext cx="7886700" cy="979761"/>
          </a:xfrm>
        </p:spPr>
        <p:txBody>
          <a:bodyPr>
            <a:normAutofit/>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«ПЕТУШИНЫЙ БОЙ»</a:t>
            </a:r>
            <a:endParaRPr lang="ru-RU" sz="3200" dirty="0">
              <a:solidFill>
                <a:srgbClr val="FFC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37126" y="1524540"/>
            <a:ext cx="2972710" cy="3693319"/>
          </a:xfrm>
          <a:prstGeom prst="rect">
            <a:avLst/>
          </a:prstGeom>
        </p:spPr>
        <p:txBody>
          <a:bodyPr wrap="square">
            <a:spAutoFit/>
          </a:bodyPr>
          <a:lstStyle/>
          <a:p>
            <a:pPr algn="just" fontAlgn="base"/>
            <a:r>
              <a:rPr lang="ru-RU" dirty="0">
                <a:solidFill>
                  <a:srgbClr val="C00000"/>
                </a:solidFill>
                <a:latin typeface="Times New Roman" panose="02020603050405020304" pitchFamily="18" charset="0"/>
                <a:cs typeface="Times New Roman" panose="02020603050405020304" pitchFamily="18" charset="0"/>
              </a:rPr>
              <a:t>Игра не требует никакого инвентаря и приготовлений. Очень простая. Игроки одну ногу нужно согнуть в колене и положить на другую. Руками обнять ноги. На другой, опорной ноге, прыгать и толкать других игроков, так, чтобы они теряли равновесие и выбывали из игры. Можно атаковать один на один, а можно делиться в группы.</a:t>
            </a:r>
          </a:p>
        </p:txBody>
      </p:sp>
      <p:pic>
        <p:nvPicPr>
          <p:cNvPr id="6146" name="Picture 2" descr="https://img.lovepik.com/element/40107/9816.png_860.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2" t="23710" r="10633" b="23276"/>
          <a:stretch/>
        </p:blipFill>
        <p:spPr bwMode="auto">
          <a:xfrm>
            <a:off x="3809836" y="1870342"/>
            <a:ext cx="4288666" cy="3206840"/>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домой 4">
            <a:hlinkClick r:id="rId3" action="ppaction://hlinksldjump" highlightClick="1"/>
          </p:cNvPr>
          <p:cNvSpPr/>
          <p:nvPr/>
        </p:nvSpPr>
        <p:spPr>
          <a:xfrm>
            <a:off x="7559900" y="5267459"/>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91295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066" y="540973"/>
            <a:ext cx="7886700" cy="1325563"/>
          </a:xfrm>
        </p:spPr>
        <p:txBody>
          <a:bodyPr>
            <a:normAutofit/>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«ПОЙМАЙ ЗА ХВОСТ ДРАКОНА»</a:t>
            </a:r>
            <a:r>
              <a:rPr lang="ru-RU" sz="3200" b="1" dirty="0">
                <a:solidFill>
                  <a:srgbClr val="FFC000"/>
                </a:solidFill>
                <a:latin typeface="Times New Roman" panose="02020603050405020304" pitchFamily="18" charset="0"/>
                <a:cs typeface="Times New Roman" panose="02020603050405020304" pitchFamily="18" charset="0"/>
              </a:rPr>
              <a:t/>
            </a:r>
            <a:br>
              <a:rPr lang="ru-RU" sz="3200" b="1" dirty="0">
                <a:solidFill>
                  <a:srgbClr val="FFC000"/>
                </a:solidFill>
                <a:latin typeface="Times New Roman" panose="02020603050405020304" pitchFamily="18" charset="0"/>
                <a:cs typeface="Times New Roman" panose="02020603050405020304" pitchFamily="18" charset="0"/>
              </a:rPr>
            </a:br>
            <a:endParaRPr lang="ru-RU" sz="3200" b="1" dirty="0">
              <a:solidFill>
                <a:srgbClr val="FFC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961292" y="1443841"/>
            <a:ext cx="3704492" cy="4801314"/>
          </a:xfrm>
          <a:prstGeom prst="rect">
            <a:avLst/>
          </a:prstGeom>
        </p:spPr>
        <p:txBody>
          <a:bodyPr wrap="square">
            <a:spAutoFit/>
          </a:bodyPr>
          <a:lstStyle/>
          <a:p>
            <a:pPr algn="just"/>
            <a:r>
              <a:rPr lang="ru-RU" dirty="0">
                <a:solidFill>
                  <a:srgbClr val="C00000"/>
                </a:solidFill>
                <a:latin typeface="Times New Roman" panose="02020603050405020304" pitchFamily="18" charset="0"/>
                <a:cs typeface="Times New Roman" panose="02020603050405020304" pitchFamily="18" charset="0"/>
              </a:rPr>
              <a:t>В</a:t>
            </a:r>
            <a:r>
              <a:rPr lang="ru-RU" dirty="0" smtClean="0">
                <a:solidFill>
                  <a:srgbClr val="C00000"/>
                </a:solidFill>
                <a:latin typeface="Times New Roman" panose="02020603050405020304" pitchFamily="18" charset="0"/>
                <a:cs typeface="Times New Roman" panose="02020603050405020304" pitchFamily="18" charset="0"/>
              </a:rPr>
              <a:t>се </a:t>
            </a:r>
            <a:r>
              <a:rPr lang="ru-RU" dirty="0">
                <a:solidFill>
                  <a:srgbClr val="C00000"/>
                </a:solidFill>
                <a:latin typeface="Times New Roman" panose="02020603050405020304" pitchFamily="18" charset="0"/>
                <a:cs typeface="Times New Roman" panose="02020603050405020304" pitchFamily="18" charset="0"/>
              </a:rPr>
              <a:t>выстраиваются в колонну и кладут руку на плечи или пояс впереди стоящему. Тот, кто стоит первым — голова дракона, последний — его хвост. Дальше начинается самое веселое. Голова дракона начинает охотиться за своим хвостом. Те игроки, кто ближе к хвосту, могут всячески помогать ему «смыться» от головы, ловко убегая всем хвостом. Однако в попытках ухватить хвостик и убежать от охотника важно, чтобы колонна не рассыпалась и «дракон» не развалился.</a:t>
            </a:r>
          </a:p>
          <a:p>
            <a:pPr algn="just"/>
            <a:r>
              <a:rPr lang="ru-RU" dirty="0">
                <a:solidFill>
                  <a:srgbClr val="C00000"/>
                </a:solidFill>
                <a:latin typeface="Times New Roman" panose="02020603050405020304" pitchFamily="18" charset="0"/>
                <a:cs typeface="Times New Roman" panose="02020603050405020304" pitchFamily="18" charset="0"/>
              </a:rPr>
              <a:t>Так что держись, голова! Нас не так-то просто поймать.</a:t>
            </a:r>
          </a:p>
        </p:txBody>
      </p:sp>
      <p:pic>
        <p:nvPicPr>
          <p:cNvPr id="1026" name="Picture 2" descr="10 игр со всего мира, чтобы наконец-то оторвать детей от планшетов"/>
          <p:cNvPicPr>
            <a:picLocks noChangeAspect="1" noChangeArrowheads="1"/>
          </p:cNvPicPr>
          <p:nvPr/>
        </p:nvPicPr>
        <p:blipFill rotWithShape="1">
          <a:blip r:embed="rId2">
            <a:extLst>
              <a:ext uri="{28A0092B-C50C-407E-A947-70E740481C1C}">
                <a14:useLocalDpi xmlns:a14="http://schemas.microsoft.com/office/drawing/2010/main" val="0"/>
              </a:ext>
            </a:extLst>
          </a:blip>
          <a:srcRect l="7192" t="3031" r="10247"/>
          <a:stretch/>
        </p:blipFill>
        <p:spPr bwMode="auto">
          <a:xfrm>
            <a:off x="4888524" y="1625047"/>
            <a:ext cx="3294184" cy="4438902"/>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домой 4">
            <a:hlinkClick r:id="rId3" action="ppaction://hlinksldjump" highlightClick="1"/>
          </p:cNvPr>
          <p:cNvSpPr/>
          <p:nvPr/>
        </p:nvSpPr>
        <p:spPr>
          <a:xfrm>
            <a:off x="7559900" y="5267459"/>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07739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«ПРЫЖОК ЧЕРЕЗ КОЗУ»</a:t>
            </a:r>
            <a:endParaRPr lang="ru-RU" sz="3200" dirty="0">
              <a:solidFill>
                <a:srgbClr val="FFC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17430" y="1747283"/>
            <a:ext cx="3503055" cy="4247317"/>
          </a:xfrm>
          <a:prstGeom prst="rect">
            <a:avLst/>
          </a:prstGeom>
        </p:spPr>
        <p:txBody>
          <a:bodyPr wrap="square">
            <a:spAutoFit/>
          </a:bodyPr>
          <a:lstStyle/>
          <a:p>
            <a:pPr algn="just" fontAlgn="base"/>
            <a:r>
              <a:rPr lang="ru-RU" dirty="0">
                <a:solidFill>
                  <a:srgbClr val="C00000"/>
                </a:solidFill>
                <a:latin typeface="Times New Roman" panose="02020603050405020304" pitchFamily="18" charset="0"/>
                <a:cs typeface="Times New Roman" panose="02020603050405020304" pitchFamily="18" charset="0"/>
              </a:rPr>
              <a:t>В  Олимпийских играх  в  гимнастике  это называется  «Прыгнуть через коня</a:t>
            </a:r>
            <a:r>
              <a:rPr lang="ru-RU" dirty="0" smtClean="0">
                <a:solidFill>
                  <a:srgbClr val="C00000"/>
                </a:solidFill>
                <a:latin typeface="Times New Roman" panose="02020603050405020304" pitchFamily="18" charset="0"/>
                <a:cs typeface="Times New Roman" panose="02020603050405020304" pitchFamily="18" charset="0"/>
              </a:rPr>
              <a:t>», </a:t>
            </a:r>
            <a:r>
              <a:rPr lang="ru-RU" dirty="0">
                <a:solidFill>
                  <a:srgbClr val="C00000"/>
                </a:solidFill>
                <a:latin typeface="Times New Roman" panose="02020603050405020304" pitchFamily="18" charset="0"/>
                <a:cs typeface="Times New Roman" panose="02020603050405020304" pitchFamily="18" charset="0"/>
              </a:rPr>
              <a:t>детское название «прыгать через козу».  Играют в каждой школе. Один из игроков садится на корточки, остальные должны через него перепрыгнуть, не задев. Если произошло соприкосновение, то козой становится прыгающий игрок. Игра может усложнятся более высокими позами «козы», сначала на корточках затем все выше и выше.</a:t>
            </a:r>
          </a:p>
        </p:txBody>
      </p:sp>
      <p:pic>
        <p:nvPicPr>
          <p:cNvPr id="4098" name="Picture 2" descr="https://www.slavyarmarka.ru/image/data/blog/chehar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747" y="1683494"/>
            <a:ext cx="3348818" cy="4292289"/>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домой 4">
            <a:hlinkClick r:id="rId3" action="ppaction://hlinksldjump" highlightClick="1"/>
          </p:cNvPr>
          <p:cNvSpPr/>
          <p:nvPr/>
        </p:nvSpPr>
        <p:spPr>
          <a:xfrm>
            <a:off x="7559900" y="5267459"/>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88965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lovepik.com/element/40124/7728.png_300.png"/>
          <p:cNvPicPr>
            <a:picLocks noChangeAspect="1" noChangeArrowheads="1"/>
          </p:cNvPicPr>
          <p:nvPr/>
        </p:nvPicPr>
        <p:blipFill rotWithShape="1">
          <a:blip r:embed="rId2">
            <a:extLst>
              <a:ext uri="{28A0092B-C50C-407E-A947-70E740481C1C}">
                <a14:useLocalDpi xmlns:a14="http://schemas.microsoft.com/office/drawing/2010/main" val="0"/>
              </a:ext>
            </a:extLst>
          </a:blip>
          <a:srcRect l="8746" r="9630"/>
          <a:stretch/>
        </p:blipFill>
        <p:spPr bwMode="auto">
          <a:xfrm>
            <a:off x="5931877" y="1888237"/>
            <a:ext cx="2297723" cy="337690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«РЕЗИНОЧКИ»</a:t>
            </a:r>
            <a:endParaRPr lang="ru-RU" sz="3200" dirty="0">
              <a:solidFill>
                <a:srgbClr val="FFC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18032" y="1685316"/>
            <a:ext cx="4767661" cy="3970318"/>
          </a:xfrm>
          <a:prstGeom prst="rect">
            <a:avLst/>
          </a:prstGeom>
        </p:spPr>
        <p:txBody>
          <a:bodyPr wrap="square">
            <a:spAutoFit/>
          </a:bodyPr>
          <a:lstStyle/>
          <a:p>
            <a:pPr algn="just" fontAlgn="base"/>
            <a:r>
              <a:rPr lang="ru-RU" dirty="0">
                <a:solidFill>
                  <a:srgbClr val="C00000"/>
                </a:solidFill>
                <a:latin typeface="Times New Roman" panose="02020603050405020304" pitchFamily="18" charset="0"/>
                <a:cs typeface="Times New Roman" panose="02020603050405020304" pitchFamily="18" charset="0"/>
              </a:rPr>
              <a:t>П</a:t>
            </a:r>
            <a:r>
              <a:rPr lang="ru-RU" dirty="0" smtClean="0">
                <a:solidFill>
                  <a:srgbClr val="C00000"/>
                </a:solidFill>
                <a:latin typeface="Times New Roman" panose="02020603050405020304" pitchFamily="18" charset="0"/>
                <a:cs typeface="Times New Roman" panose="02020603050405020304" pitchFamily="18" charset="0"/>
              </a:rPr>
              <a:t>рыгая </a:t>
            </a:r>
            <a:r>
              <a:rPr lang="ru-RU" dirty="0">
                <a:solidFill>
                  <a:srgbClr val="C00000"/>
                </a:solidFill>
                <a:latin typeface="Times New Roman" panose="02020603050405020304" pitchFamily="18" charset="0"/>
                <a:cs typeface="Times New Roman" panose="02020603050405020304" pitchFamily="18" charset="0"/>
              </a:rPr>
              <a:t>в резиночки, девчонки приговаривали детские стишки, например: «цветок орхидеи, цветок орхидеи, не боится ни ветра, ни дождя, трудолюбивый народ Китая всегда говорит, быстрее раскройся цветок орхидеи». Девочки прыгали в резиночки небольшими группами. В Китае считается, что такая игра имеет только одни положительные стороны: очень подвижная игра обеспечивает физическое здоровье детей. Также игра помогает развить координацию.  Руки и ноги должны быть хорошо скоординированы. Игра в резиночки по правилам ни чем не отличается от нашей дворовой игры.</a:t>
            </a:r>
          </a:p>
        </p:txBody>
      </p:sp>
      <p:sp>
        <p:nvSpPr>
          <p:cNvPr id="5" name="Управляющая кнопка: домой 4">
            <a:hlinkClick r:id="rId3" action="ppaction://hlinksldjump" highlightClick="1"/>
          </p:cNvPr>
          <p:cNvSpPr/>
          <p:nvPr/>
        </p:nvSpPr>
        <p:spPr>
          <a:xfrm>
            <a:off x="7559900" y="5267459"/>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42455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6927" y="601661"/>
            <a:ext cx="7886700" cy="1325563"/>
          </a:xfrm>
        </p:spPr>
        <p:txBody>
          <a:bodyPr>
            <a:normAutofit/>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«СБИТЬ БУМАЖНУЮ ОТКРЫТКУ» </a:t>
            </a:r>
            <a:r>
              <a:rPr lang="ru-RU" sz="3200" b="1" dirty="0">
                <a:solidFill>
                  <a:srgbClr val="FFC000"/>
                </a:solidFill>
                <a:latin typeface="Times New Roman" panose="02020603050405020304" pitchFamily="18" charset="0"/>
                <a:cs typeface="Times New Roman" panose="02020603050405020304" pitchFamily="18" charset="0"/>
              </a:rPr>
              <a:t> </a:t>
            </a:r>
            <a:r>
              <a:rPr lang="ru-RU" sz="3200" dirty="0">
                <a:solidFill>
                  <a:srgbClr val="FFC000"/>
                </a:solidFill>
                <a:latin typeface="Times New Roman" panose="02020603050405020304" pitchFamily="18" charset="0"/>
                <a:cs typeface="Times New Roman" panose="02020603050405020304" pitchFamily="18" charset="0"/>
              </a:rPr>
              <a:t/>
            </a:r>
            <a:br>
              <a:rPr lang="ru-RU" sz="3200" dirty="0">
                <a:solidFill>
                  <a:srgbClr val="FFC000"/>
                </a:solidFill>
                <a:latin typeface="Times New Roman" panose="02020603050405020304" pitchFamily="18" charset="0"/>
                <a:cs typeface="Times New Roman" panose="02020603050405020304" pitchFamily="18" charset="0"/>
              </a:rPr>
            </a:br>
            <a:endParaRPr lang="ru-RU" sz="3200" dirty="0">
              <a:solidFill>
                <a:srgbClr val="FFC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55242" y="1817638"/>
            <a:ext cx="2807594" cy="3970318"/>
          </a:xfrm>
          <a:prstGeom prst="rect">
            <a:avLst/>
          </a:prstGeom>
        </p:spPr>
        <p:txBody>
          <a:bodyPr wrap="square">
            <a:spAutoFit/>
          </a:bodyPr>
          <a:lstStyle/>
          <a:p>
            <a:pPr algn="just" fontAlgn="base"/>
            <a:r>
              <a:rPr lang="ru-RU" dirty="0">
                <a:solidFill>
                  <a:srgbClr val="C00000"/>
                </a:solidFill>
                <a:latin typeface="Times New Roman" panose="02020603050405020304" pitchFamily="18" charset="0"/>
                <a:cs typeface="Times New Roman" panose="02020603050405020304" pitchFamily="18" charset="0"/>
              </a:rPr>
              <a:t>Дети складывали бумагу в квадратный конверт или треугольник. Бросали его на пол. Затем другим таким же конвертом игрок пробует ударить лежащий на полу конверт так, чтобы тот перевернулся или поменял расположение. После ход переходит следующему игроку. Игрой развлекались в школах на переменах.</a:t>
            </a:r>
          </a:p>
        </p:txBody>
      </p:sp>
      <p:pic>
        <p:nvPicPr>
          <p:cNvPr id="4" name="Рисунок 3" descr="Сбить бумажную открытку ">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009357" y="1862223"/>
            <a:ext cx="4312871" cy="3881147"/>
          </a:xfrm>
          <a:prstGeom prst="rect">
            <a:avLst/>
          </a:prstGeom>
          <a:noFill/>
          <a:ln>
            <a:noFill/>
          </a:ln>
        </p:spPr>
      </p:pic>
      <p:sp>
        <p:nvSpPr>
          <p:cNvPr id="5" name="Управляющая кнопка: домой 4">
            <a:hlinkClick r:id="rId4" action="ppaction://hlinksldjump" highlightClick="1"/>
          </p:cNvPr>
          <p:cNvSpPr/>
          <p:nvPr/>
        </p:nvSpPr>
        <p:spPr>
          <a:xfrm>
            <a:off x="7559900" y="5267459"/>
            <a:ext cx="952916" cy="1030309"/>
          </a:xfrm>
          <a:prstGeom prst="actionButtonHome">
            <a:avLst/>
          </a:prstGeom>
          <a:blipFill>
            <a:blip r:embed="rId5"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35817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«СЛЕПАЯ РЫБА»</a:t>
            </a:r>
            <a:endParaRPr lang="ru-RU" sz="3200" dirty="0">
              <a:solidFill>
                <a:srgbClr val="FFC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84191" y="1435131"/>
            <a:ext cx="7063348" cy="1754326"/>
          </a:xfrm>
          <a:prstGeom prst="rect">
            <a:avLst/>
          </a:prstGeom>
        </p:spPr>
        <p:txBody>
          <a:bodyPr wrap="square">
            <a:spAutoFit/>
          </a:bodyPr>
          <a:lstStyle/>
          <a:p>
            <a:pPr algn="just" fontAlgn="base"/>
            <a:r>
              <a:rPr lang="ru-RU" dirty="0">
                <a:solidFill>
                  <a:srgbClr val="C00000"/>
                </a:solidFill>
                <a:latin typeface="Times New Roman" panose="02020603050405020304" pitchFamily="18" charset="0"/>
                <a:cs typeface="Times New Roman" panose="02020603050405020304" pitchFamily="18" charset="0"/>
              </a:rPr>
              <a:t>Является прародителем игры в прятки.  Точного времени появления игры не известно. Игру в рыбу особенно любили дети младшего возраста. Главным атрибутом игры была веревка и платок. Веревкой обозначался круг, границы игры. Одному из игроков завязывали глаза, а другому давали мешочек с деревяшками. Задача игрока с завязанными глазами схватить игрока с мешочком.</a:t>
            </a:r>
          </a:p>
        </p:txBody>
      </p:sp>
      <p:pic>
        <p:nvPicPr>
          <p:cNvPr id="4" name="Рисунок 3" descr="Игра в слепую рыбу">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881619" y="3400472"/>
            <a:ext cx="3468491" cy="2552065"/>
          </a:xfrm>
          <a:prstGeom prst="rect">
            <a:avLst/>
          </a:prstGeom>
          <a:noFill/>
          <a:ln>
            <a:noFill/>
          </a:ln>
        </p:spPr>
      </p:pic>
      <p:sp>
        <p:nvSpPr>
          <p:cNvPr id="5" name="Управляющая кнопка: домой 4">
            <a:hlinkClick r:id="rId4" action="ppaction://hlinksldjump" highlightClick="1"/>
          </p:cNvPr>
          <p:cNvSpPr/>
          <p:nvPr/>
        </p:nvSpPr>
        <p:spPr>
          <a:xfrm>
            <a:off x="7559900" y="5267459"/>
            <a:ext cx="952916" cy="1030309"/>
          </a:xfrm>
          <a:prstGeom prst="actionButtonHome">
            <a:avLst/>
          </a:prstGeom>
          <a:blipFill>
            <a:blip r:embed="rId5"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87780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3819" y="564418"/>
            <a:ext cx="7886700" cy="1325563"/>
          </a:xfrm>
        </p:spPr>
        <p:txBody>
          <a:bodyPr>
            <a:normAutofit/>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«СПРЯТАННЫЙ КРЮЧОК»</a:t>
            </a:r>
            <a:r>
              <a:rPr lang="ru-RU" sz="3200" dirty="0">
                <a:solidFill>
                  <a:srgbClr val="FFC000"/>
                </a:solidFill>
                <a:latin typeface="Times New Roman" panose="02020603050405020304" pitchFamily="18" charset="0"/>
                <a:cs typeface="Times New Roman" panose="02020603050405020304" pitchFamily="18" charset="0"/>
              </a:rPr>
              <a:t/>
            </a:r>
            <a:br>
              <a:rPr lang="ru-RU" sz="3200" dirty="0">
                <a:solidFill>
                  <a:srgbClr val="FFC000"/>
                </a:solidFill>
                <a:latin typeface="Times New Roman" panose="02020603050405020304" pitchFamily="18" charset="0"/>
                <a:cs typeface="Times New Roman" panose="02020603050405020304" pitchFamily="18" charset="0"/>
              </a:rPr>
            </a:br>
            <a:endParaRPr lang="ru-RU" sz="3200" dirty="0">
              <a:solidFill>
                <a:srgbClr val="FFC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37126" y="1582341"/>
            <a:ext cx="5035639" cy="3416320"/>
          </a:xfrm>
          <a:prstGeom prst="rect">
            <a:avLst/>
          </a:prstGeom>
        </p:spPr>
        <p:txBody>
          <a:bodyPr wrap="square">
            <a:spAutoFit/>
          </a:bodyPr>
          <a:lstStyle/>
          <a:p>
            <a:pPr algn="just" fontAlgn="base"/>
            <a:r>
              <a:rPr lang="ru-RU" dirty="0">
                <a:solidFill>
                  <a:srgbClr val="C00000"/>
                </a:solidFill>
                <a:latin typeface="Times New Roman" panose="02020603050405020304" pitchFamily="18" charset="0"/>
                <a:cs typeface="Times New Roman" panose="02020603050405020304" pitchFamily="18" charset="0"/>
              </a:rPr>
              <a:t>Древняя китайская игра, целью которой является: угадать, у кого из игроков зажат в руке крючок. Согласно легенде мама императора Хань Чжао  зажала небольшой крюк в руке и вытянула руки. Маленький император должен был догадаться, в какой руке спрятан крючок. Так и появилась эта увлекательная игра. Правила и способ игры очень просты. Поэтому ее так любят. Особенно ее любят девочки. Обычно они используют крюк из нефрита или серебряный крюк. Очень часто, дети собирались вместе и играли в крючок</a:t>
            </a:r>
          </a:p>
        </p:txBody>
      </p:sp>
      <p:pic>
        <p:nvPicPr>
          <p:cNvPr id="4" name="Рисунок 3" descr="Нефритовый крючок">
            <a:hlinkClick r:id="rId2"/>
          </p:cNvPr>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59326" y="1078248"/>
            <a:ext cx="2449379" cy="4018515"/>
          </a:xfrm>
          <a:prstGeom prst="rect">
            <a:avLst/>
          </a:prstGeom>
          <a:noFill/>
          <a:ln>
            <a:noFill/>
          </a:ln>
        </p:spPr>
      </p:pic>
      <p:sp>
        <p:nvSpPr>
          <p:cNvPr id="5" name="Управляющая кнопка: домой 4">
            <a:hlinkClick r:id="rId5" action="ppaction://hlinksldjump" highlightClick="1"/>
          </p:cNvPr>
          <p:cNvSpPr/>
          <p:nvPr/>
        </p:nvSpPr>
        <p:spPr>
          <a:xfrm>
            <a:off x="7559900" y="5267459"/>
            <a:ext cx="952916" cy="1030309"/>
          </a:xfrm>
          <a:prstGeom prst="actionButtonHome">
            <a:avLst/>
          </a:prstGeom>
          <a:blipFill>
            <a:blip r:embed="rId6"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47697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750" y="740265"/>
            <a:ext cx="7886700" cy="867699"/>
          </a:xfrm>
        </p:spPr>
        <p:txBody>
          <a:bodyPr>
            <a:normAutofit fontScale="90000"/>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a:t>
            </a:r>
            <a:r>
              <a:rPr lang="ru-RU" sz="3600" b="1" dirty="0" smtClean="0">
                <a:solidFill>
                  <a:srgbClr val="FFC000"/>
                </a:solidFill>
                <a:latin typeface="Times New Roman" panose="02020603050405020304" pitchFamily="18" charset="0"/>
                <a:cs typeface="Times New Roman" panose="02020603050405020304" pitchFamily="18" charset="0"/>
              </a:rPr>
              <a:t>СТЕКЛЯННЫЕ ШАРИКИ»</a:t>
            </a:r>
            <a:r>
              <a:rPr lang="ru-RU" sz="3600" dirty="0">
                <a:solidFill>
                  <a:srgbClr val="FFC000"/>
                </a:solidFill>
                <a:latin typeface="Times New Roman" panose="02020603050405020304" pitchFamily="18" charset="0"/>
                <a:cs typeface="Times New Roman" panose="02020603050405020304" pitchFamily="18" charset="0"/>
              </a:rPr>
              <a:t/>
            </a:r>
            <a:br>
              <a:rPr lang="ru-RU" sz="3600" dirty="0">
                <a:solidFill>
                  <a:srgbClr val="FFC000"/>
                </a:solidFill>
                <a:latin typeface="Times New Roman" panose="02020603050405020304" pitchFamily="18" charset="0"/>
                <a:cs typeface="Times New Roman" panose="02020603050405020304" pitchFamily="18" charset="0"/>
              </a:rPr>
            </a:br>
            <a:endParaRPr lang="ru-RU" sz="3600" dirty="0">
              <a:solidFill>
                <a:srgbClr val="FFC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37127" y="1226746"/>
            <a:ext cx="3812146" cy="4801314"/>
          </a:xfrm>
          <a:prstGeom prst="rect">
            <a:avLst/>
          </a:prstGeom>
        </p:spPr>
        <p:txBody>
          <a:bodyPr wrap="square">
            <a:spAutoFit/>
          </a:bodyPr>
          <a:lstStyle/>
          <a:p>
            <a:pPr algn="just" fontAlgn="base"/>
            <a:r>
              <a:rPr lang="ru-RU" dirty="0">
                <a:solidFill>
                  <a:srgbClr val="C00000"/>
                </a:solidFill>
                <a:latin typeface="Times New Roman" panose="02020603050405020304" pitchFamily="18" charset="0"/>
                <a:cs typeface="Times New Roman" panose="02020603050405020304" pitchFamily="18" charset="0"/>
              </a:rPr>
              <a:t>Игра популярна среди мальчишек. В земле вырываются небольшие ямки. Затем туда нужно положить камушки. Кто быстрее всех заполнит все отверстия камушками, тот и выиграл. В более зажиточных семьях дети использовали специальные стеклянные шарики. Более простые семьи использовали шарики из железа, глины. Был и другой способ игры. Все те же лунки, на землю ставили шарик и пытались забить его в лунку другим шариком с нескольких метров. Иногда вырывалась одна большая лунка, и туда забивали шары с 10 метром. Побеждал самый меткий.</a:t>
            </a:r>
          </a:p>
        </p:txBody>
      </p:sp>
      <p:pic>
        <p:nvPicPr>
          <p:cNvPr id="4" name="Рисунок 3" descr="Игра в стеклянные шарики">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614718" y="1523559"/>
            <a:ext cx="3786809" cy="4207688"/>
          </a:xfrm>
          <a:prstGeom prst="rect">
            <a:avLst/>
          </a:prstGeom>
          <a:noFill/>
          <a:ln>
            <a:noFill/>
          </a:ln>
        </p:spPr>
      </p:pic>
      <p:sp>
        <p:nvSpPr>
          <p:cNvPr id="5" name="Управляющая кнопка: домой 4">
            <a:hlinkClick r:id="rId4" action="ppaction://hlinksldjump" highlightClick="1"/>
          </p:cNvPr>
          <p:cNvSpPr/>
          <p:nvPr/>
        </p:nvSpPr>
        <p:spPr>
          <a:xfrm>
            <a:off x="7559900" y="5267459"/>
            <a:ext cx="952916" cy="1030309"/>
          </a:xfrm>
          <a:prstGeom prst="actionButtonHome">
            <a:avLst/>
          </a:prstGeom>
          <a:blipFill>
            <a:blip r:embed="rId5"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9636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410" y="278775"/>
            <a:ext cx="8088406" cy="1356841"/>
          </a:xfrm>
        </p:spPr>
        <p:txBody>
          <a:bodyPr>
            <a:normAutofit fontScale="90000"/>
          </a:bodyPr>
          <a:lstStyle/>
          <a:p>
            <a:pPr algn="ctr"/>
            <a:r>
              <a:rPr lang="ru-RU" sz="4000" b="1" dirty="0" smtClean="0">
                <a:latin typeface="a_PresentumCps" panose="04040704070802020202" pitchFamily="82" charset="-52"/>
              </a:rPr>
              <a:t/>
            </a:r>
            <a:br>
              <a:rPr lang="ru-RU" sz="4000" b="1" dirty="0" smtClean="0">
                <a:latin typeface="a_PresentumCps" panose="04040704070802020202" pitchFamily="82" charset="-52"/>
              </a:rPr>
            </a:br>
            <a:r>
              <a:rPr lang="ru-RU" sz="3600" b="1" dirty="0" smtClean="0">
                <a:solidFill>
                  <a:srgbClr val="FFC000"/>
                </a:solidFill>
                <a:latin typeface="Times New Roman" panose="02020603050405020304" pitchFamily="18" charset="0"/>
                <a:cs typeface="Times New Roman" panose="02020603050405020304" pitchFamily="18" charset="0"/>
              </a:rPr>
              <a:t>СПИСОК </a:t>
            </a:r>
            <a:br>
              <a:rPr lang="ru-RU" sz="3600" b="1" dirty="0" smtClean="0">
                <a:solidFill>
                  <a:srgbClr val="FFC000"/>
                </a:solidFill>
                <a:latin typeface="Times New Roman" panose="02020603050405020304" pitchFamily="18" charset="0"/>
                <a:cs typeface="Times New Roman" panose="02020603050405020304" pitchFamily="18" charset="0"/>
              </a:rPr>
            </a:br>
            <a:r>
              <a:rPr lang="ru-RU" sz="3600" b="1" dirty="0" smtClean="0">
                <a:solidFill>
                  <a:srgbClr val="FFC000"/>
                </a:solidFill>
                <a:latin typeface="Times New Roman" panose="02020603050405020304" pitchFamily="18" charset="0"/>
                <a:cs typeface="Times New Roman" panose="02020603050405020304" pitchFamily="18" charset="0"/>
              </a:rPr>
              <a:t>КИТАЙСКИХ НАРОДНЫХ ИГР</a:t>
            </a:r>
            <a:endParaRPr lang="ru-RU" sz="3600" b="1" dirty="0">
              <a:solidFill>
                <a:srgbClr val="FFC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1146219" y="1596979"/>
            <a:ext cx="3850783" cy="4814427"/>
          </a:xfrm>
        </p:spPr>
        <p:txBody>
          <a:bodyPr>
            <a:normAutofit fontScale="32500" lnSpcReduction="20000"/>
          </a:bodyPr>
          <a:lstStyle/>
          <a:p>
            <a:endParaRPr lang="ru-RU" sz="4300" b="1" dirty="0" smtClean="0">
              <a:solidFill>
                <a:srgbClr val="C00000"/>
              </a:solidFill>
              <a:latin typeface="Times New Roman" panose="02020603050405020304" pitchFamily="18" charset="0"/>
              <a:cs typeface="Times New Roman" panose="02020603050405020304" pitchFamily="18" charset="0"/>
            </a:endParaRPr>
          </a:p>
          <a:p>
            <a:r>
              <a:rPr lang="ru-RU" sz="5400" b="1" dirty="0">
                <a:solidFill>
                  <a:srgbClr val="C00000"/>
                </a:solidFill>
                <a:cs typeface="Times New Roman" panose="02020603050405020304" pitchFamily="18" charset="0"/>
                <a:hlinkClick r:id="rId2" action="ppaction://hlinksldjump"/>
              </a:rPr>
              <a:t>«</a:t>
            </a:r>
            <a:r>
              <a:rPr lang="ru-RU" sz="5400" b="1" dirty="0" smtClean="0">
                <a:solidFill>
                  <a:srgbClr val="C00000"/>
                </a:solidFill>
                <a:cs typeface="Times New Roman" panose="02020603050405020304" pitchFamily="18" charset="0"/>
                <a:hlinkClick r:id="rId2" action="ppaction://hlinksldjump"/>
              </a:rPr>
              <a:t>БОЛВАН»</a:t>
            </a:r>
            <a:endParaRPr lang="ru-RU" sz="5400" b="1" dirty="0" smtClean="0">
              <a:solidFill>
                <a:srgbClr val="C00000"/>
              </a:solidFill>
              <a:cs typeface="Times New Roman" panose="02020603050405020304" pitchFamily="18" charset="0"/>
            </a:endParaRPr>
          </a:p>
          <a:p>
            <a:r>
              <a:rPr lang="ru-RU" sz="5400" b="1" dirty="0" smtClean="0">
                <a:solidFill>
                  <a:srgbClr val="C00000"/>
                </a:solidFill>
                <a:cs typeface="Times New Roman" panose="02020603050405020304" pitchFamily="18" charset="0"/>
                <a:hlinkClick r:id="rId3" action="ppaction://hlinksldjump"/>
              </a:rPr>
              <a:t>«БРОСАТЬ МЕШОЧЕК С ПЕСКОМ»</a:t>
            </a:r>
            <a:endParaRPr lang="ru-RU" sz="5400" b="1" dirty="0" smtClean="0">
              <a:solidFill>
                <a:srgbClr val="C00000"/>
              </a:solidFill>
              <a:cs typeface="Times New Roman" panose="02020603050405020304" pitchFamily="18" charset="0"/>
            </a:endParaRPr>
          </a:p>
          <a:p>
            <a:r>
              <a:rPr lang="ru-RU" sz="5400" b="1" dirty="0" smtClean="0">
                <a:solidFill>
                  <a:srgbClr val="C00000"/>
                </a:solidFill>
                <a:cs typeface="Times New Roman" panose="02020603050405020304" pitchFamily="18" charset="0"/>
                <a:hlinkClick r:id="rId4" action="ppaction://hlinksldjump"/>
              </a:rPr>
              <a:t>«ВЫБИТЬ ПАЛКОЙ»</a:t>
            </a:r>
            <a:endParaRPr lang="ru-RU" sz="5400" b="1" dirty="0" smtClean="0">
              <a:solidFill>
                <a:srgbClr val="C00000"/>
              </a:solidFill>
              <a:cs typeface="Times New Roman" panose="02020603050405020304" pitchFamily="18" charset="0"/>
            </a:endParaRPr>
          </a:p>
          <a:p>
            <a:r>
              <a:rPr lang="ru-RU" sz="5400" b="1" dirty="0" smtClean="0">
                <a:solidFill>
                  <a:srgbClr val="C00000"/>
                </a:solidFill>
                <a:cs typeface="Times New Roman" panose="02020603050405020304" pitchFamily="18" charset="0"/>
                <a:hlinkClick r:id="rId5" action="ppaction://hlinksldjump"/>
              </a:rPr>
              <a:t>«ИГРА В СЛЕПОГО»</a:t>
            </a:r>
            <a:endParaRPr lang="ru-RU" sz="5400" b="1" dirty="0" smtClean="0">
              <a:solidFill>
                <a:srgbClr val="C00000"/>
              </a:solidFill>
              <a:cs typeface="Times New Roman" panose="02020603050405020304" pitchFamily="18" charset="0"/>
            </a:endParaRPr>
          </a:p>
          <a:p>
            <a:r>
              <a:rPr lang="ru-RU" sz="5400" b="1" dirty="0" smtClean="0">
                <a:solidFill>
                  <a:srgbClr val="C00000"/>
                </a:solidFill>
                <a:cs typeface="Times New Roman" panose="02020603050405020304" pitchFamily="18" charset="0"/>
                <a:hlinkClick r:id="rId6" action="ppaction://hlinksldjump"/>
              </a:rPr>
              <a:t>«КАТИТЬ КОЛЕСО»</a:t>
            </a:r>
            <a:endParaRPr lang="ru-RU" sz="5400" b="1" dirty="0" smtClean="0">
              <a:solidFill>
                <a:srgbClr val="C00000"/>
              </a:solidFill>
              <a:cs typeface="Times New Roman" panose="02020603050405020304" pitchFamily="18" charset="0"/>
            </a:endParaRPr>
          </a:p>
          <a:p>
            <a:r>
              <a:rPr lang="ru-RU" sz="5400" b="1" dirty="0" smtClean="0">
                <a:solidFill>
                  <a:srgbClr val="C00000"/>
                </a:solidFill>
                <a:cs typeface="Times New Roman" panose="02020603050405020304" pitchFamily="18" charset="0"/>
              </a:rPr>
              <a:t> </a:t>
            </a:r>
            <a:r>
              <a:rPr lang="ru-RU" sz="5400" b="1" dirty="0">
                <a:solidFill>
                  <a:srgbClr val="C00000"/>
                </a:solidFill>
                <a:cs typeface="Times New Roman" panose="02020603050405020304" pitchFamily="18" charset="0"/>
                <a:hlinkClick r:id="rId7" action="ppaction://hlinksldjump"/>
              </a:rPr>
              <a:t>«</a:t>
            </a:r>
            <a:r>
              <a:rPr lang="ru-RU" sz="5400" b="1" dirty="0" smtClean="0">
                <a:solidFill>
                  <a:srgbClr val="C00000"/>
                </a:solidFill>
                <a:cs typeface="Times New Roman" panose="02020603050405020304" pitchFamily="18" charset="0"/>
                <a:hlinkClick r:id="rId7" action="ppaction://hlinksldjump"/>
              </a:rPr>
              <a:t>КЛАССИКИ»</a:t>
            </a:r>
            <a:endParaRPr lang="ru-RU" sz="5400" b="1" dirty="0">
              <a:solidFill>
                <a:srgbClr val="C00000"/>
              </a:solidFill>
              <a:cs typeface="Times New Roman" panose="02020603050405020304" pitchFamily="18" charset="0"/>
            </a:endParaRPr>
          </a:p>
          <a:p>
            <a:r>
              <a:rPr lang="ru-RU" sz="5400" b="1" dirty="0">
                <a:solidFill>
                  <a:srgbClr val="C00000"/>
                </a:solidFill>
                <a:cs typeface="Times New Roman" panose="02020603050405020304" pitchFamily="18" charset="0"/>
                <a:hlinkClick r:id="rId8" action="ppaction://hlinksldjump"/>
              </a:rPr>
              <a:t>«</a:t>
            </a:r>
            <a:r>
              <a:rPr lang="ru-RU" sz="5400" b="1" dirty="0" smtClean="0">
                <a:solidFill>
                  <a:srgbClr val="C00000"/>
                </a:solidFill>
                <a:cs typeface="Times New Roman" panose="02020603050405020304" pitchFamily="18" charset="0"/>
                <a:hlinkClick r:id="rId8" action="ppaction://hlinksldjump"/>
              </a:rPr>
              <a:t>ЛОВЛЯ ГАЛЬКИ»</a:t>
            </a:r>
            <a:endParaRPr lang="ru-RU" sz="5400" b="1" dirty="0">
              <a:solidFill>
                <a:srgbClr val="C00000"/>
              </a:solidFill>
              <a:cs typeface="Times New Roman" panose="02020603050405020304" pitchFamily="18" charset="0"/>
            </a:endParaRPr>
          </a:p>
          <a:p>
            <a:r>
              <a:rPr lang="ru-RU" sz="5500" b="1" dirty="0">
                <a:solidFill>
                  <a:srgbClr val="C00000"/>
                </a:solidFill>
                <a:cs typeface="Times New Roman" panose="02020603050405020304" pitchFamily="18" charset="0"/>
                <a:hlinkClick r:id="rId9" action="ppaction://hlinksldjump"/>
              </a:rPr>
              <a:t>«</a:t>
            </a:r>
            <a:r>
              <a:rPr lang="ru-RU" sz="5500" b="1" dirty="0" smtClean="0">
                <a:solidFill>
                  <a:srgbClr val="C00000"/>
                </a:solidFill>
                <a:cs typeface="Times New Roman" panose="02020603050405020304" pitchFamily="18" charset="0"/>
                <a:hlinkClick r:id="rId9" action="ppaction://hlinksldjump"/>
              </a:rPr>
              <a:t>ОРЁЛ ПОЙМАЛ КУРИЦУ»</a:t>
            </a:r>
            <a:endParaRPr lang="ru-RU" sz="5500" b="1" dirty="0">
              <a:solidFill>
                <a:srgbClr val="C00000"/>
              </a:solidFill>
              <a:cs typeface="Times New Roman" panose="02020603050405020304" pitchFamily="18" charset="0"/>
            </a:endParaRPr>
          </a:p>
          <a:p>
            <a:r>
              <a:rPr lang="ru-RU" sz="5500" b="1" dirty="0" smtClean="0">
                <a:solidFill>
                  <a:srgbClr val="C00000"/>
                </a:solidFill>
                <a:cs typeface="Times New Roman" panose="02020603050405020304" pitchFamily="18" charset="0"/>
                <a:hlinkClick r:id="rId10" action="ppaction://hlinksldjump"/>
              </a:rPr>
              <a:t>«ОХОТА НА ТИГРА»</a:t>
            </a:r>
            <a:endParaRPr lang="ru-RU" sz="5500" dirty="0">
              <a:solidFill>
                <a:srgbClr val="C00000"/>
              </a:solidFill>
              <a:cs typeface="Times New Roman" panose="02020603050405020304" pitchFamily="18" charset="0"/>
            </a:endParaRPr>
          </a:p>
          <a:p>
            <a:endParaRPr lang="ru-RU" b="1" dirty="0"/>
          </a:p>
        </p:txBody>
      </p:sp>
      <p:sp>
        <p:nvSpPr>
          <p:cNvPr id="4" name="Объект 3"/>
          <p:cNvSpPr>
            <a:spLocks noGrp="1"/>
          </p:cNvSpPr>
          <p:nvPr>
            <p:ph sz="half" idx="2"/>
          </p:nvPr>
        </p:nvSpPr>
        <p:spPr>
          <a:xfrm>
            <a:off x="4804810" y="1881595"/>
            <a:ext cx="3889420" cy="4556850"/>
          </a:xfrm>
        </p:spPr>
        <p:txBody>
          <a:bodyPr>
            <a:normAutofit fontScale="32500" lnSpcReduction="20000"/>
          </a:bodyPr>
          <a:lstStyle/>
          <a:p>
            <a:r>
              <a:rPr lang="ru-RU" sz="5400" b="1" dirty="0">
                <a:solidFill>
                  <a:srgbClr val="C00000"/>
                </a:solidFill>
                <a:cs typeface="Times New Roman" panose="02020603050405020304" pitchFamily="18" charset="0"/>
                <a:hlinkClick r:id="rId11" action="ppaction://hlinksldjump"/>
              </a:rPr>
              <a:t>«ПЕТУШИНЫЙ БОЙ»</a:t>
            </a:r>
            <a:endParaRPr lang="ru-RU" sz="5400" b="1" dirty="0">
              <a:solidFill>
                <a:srgbClr val="C00000"/>
              </a:solidFill>
              <a:cs typeface="Times New Roman" panose="02020603050405020304" pitchFamily="18" charset="0"/>
            </a:endParaRPr>
          </a:p>
          <a:p>
            <a:r>
              <a:rPr lang="ru-RU" sz="5400" b="1" dirty="0" smtClean="0">
                <a:solidFill>
                  <a:srgbClr val="C00000"/>
                </a:solidFill>
                <a:cs typeface="Times New Roman" panose="02020603050405020304" pitchFamily="18" charset="0"/>
                <a:hlinkClick r:id="rId12" action="ppaction://hlinksldjump"/>
              </a:rPr>
              <a:t>«ПРЫЖОК ЧЕРЕЗ КОЗУ»</a:t>
            </a:r>
            <a:endParaRPr lang="ru-RU" sz="5400" b="1" dirty="0">
              <a:solidFill>
                <a:srgbClr val="C00000"/>
              </a:solidFill>
              <a:cs typeface="Times New Roman" panose="02020603050405020304" pitchFamily="18" charset="0"/>
            </a:endParaRPr>
          </a:p>
          <a:p>
            <a:r>
              <a:rPr lang="ru-RU" sz="5400" b="1" dirty="0">
                <a:solidFill>
                  <a:srgbClr val="C00000"/>
                </a:solidFill>
                <a:cs typeface="Times New Roman" panose="02020603050405020304" pitchFamily="18" charset="0"/>
                <a:hlinkClick r:id="rId13" action="ppaction://hlinksldjump"/>
              </a:rPr>
              <a:t>«</a:t>
            </a:r>
            <a:r>
              <a:rPr lang="ru-RU" sz="5400" b="1" dirty="0" smtClean="0">
                <a:solidFill>
                  <a:srgbClr val="C00000"/>
                </a:solidFill>
                <a:cs typeface="Times New Roman" panose="02020603050405020304" pitchFamily="18" charset="0"/>
                <a:hlinkClick r:id="rId13" action="ppaction://hlinksldjump"/>
              </a:rPr>
              <a:t>ПОЙМАЙ ЗА ХВОСТ ДРАКОНА»</a:t>
            </a:r>
            <a:endParaRPr lang="ru-RU" sz="5400" b="1" dirty="0">
              <a:solidFill>
                <a:srgbClr val="C00000"/>
              </a:solidFill>
              <a:cs typeface="Times New Roman" panose="02020603050405020304" pitchFamily="18" charset="0"/>
            </a:endParaRPr>
          </a:p>
          <a:p>
            <a:r>
              <a:rPr lang="ru-RU" sz="5400" b="1" dirty="0">
                <a:solidFill>
                  <a:srgbClr val="C00000"/>
                </a:solidFill>
                <a:cs typeface="Times New Roman" panose="02020603050405020304" pitchFamily="18" charset="0"/>
                <a:hlinkClick r:id="rId14" action="ppaction://hlinksldjump"/>
              </a:rPr>
              <a:t>«</a:t>
            </a:r>
            <a:r>
              <a:rPr lang="ru-RU" sz="5400" b="1" dirty="0" smtClean="0">
                <a:solidFill>
                  <a:srgbClr val="C00000"/>
                </a:solidFill>
                <a:cs typeface="Times New Roman" panose="02020603050405020304" pitchFamily="18" charset="0"/>
                <a:hlinkClick r:id="rId14" action="ppaction://hlinksldjump"/>
              </a:rPr>
              <a:t>РЕЗИНОЧКИ»</a:t>
            </a:r>
            <a:endParaRPr lang="ru-RU" sz="5400" b="1" dirty="0">
              <a:solidFill>
                <a:srgbClr val="C00000"/>
              </a:solidFill>
              <a:cs typeface="Times New Roman" panose="02020603050405020304" pitchFamily="18" charset="0"/>
            </a:endParaRPr>
          </a:p>
          <a:p>
            <a:r>
              <a:rPr lang="ru-RU" sz="5400" b="1" dirty="0">
                <a:solidFill>
                  <a:srgbClr val="C00000"/>
                </a:solidFill>
                <a:cs typeface="Times New Roman" panose="02020603050405020304" pitchFamily="18" charset="0"/>
                <a:hlinkClick r:id="rId15" action="ppaction://hlinksldjump"/>
              </a:rPr>
              <a:t>«</a:t>
            </a:r>
            <a:r>
              <a:rPr lang="ru-RU" sz="5400" b="1" dirty="0" smtClean="0">
                <a:solidFill>
                  <a:srgbClr val="C00000"/>
                </a:solidFill>
                <a:cs typeface="Times New Roman" panose="02020603050405020304" pitchFamily="18" charset="0"/>
                <a:hlinkClick r:id="rId15" action="ppaction://hlinksldjump"/>
              </a:rPr>
              <a:t>СБИТЬ БУМАЖНУЮ ОТКРЫТКУ»</a:t>
            </a:r>
            <a:endParaRPr lang="ru-RU" sz="5400" b="1" dirty="0" smtClean="0">
              <a:solidFill>
                <a:srgbClr val="C00000"/>
              </a:solidFill>
              <a:cs typeface="Times New Roman" panose="02020603050405020304" pitchFamily="18" charset="0"/>
            </a:endParaRPr>
          </a:p>
          <a:p>
            <a:r>
              <a:rPr lang="ru-RU" sz="5500" b="1" dirty="0" smtClean="0">
                <a:solidFill>
                  <a:srgbClr val="C00000"/>
                </a:solidFill>
                <a:cs typeface="Times New Roman" panose="02020603050405020304" pitchFamily="18" charset="0"/>
                <a:hlinkClick r:id="rId16" action="ppaction://hlinksldjump"/>
              </a:rPr>
              <a:t>«СЛЕПАЯ РЫБА»</a:t>
            </a:r>
            <a:endParaRPr lang="ru-RU" sz="5500" b="1" dirty="0">
              <a:solidFill>
                <a:srgbClr val="C00000"/>
              </a:solidFill>
              <a:cs typeface="Times New Roman" panose="02020603050405020304" pitchFamily="18" charset="0"/>
            </a:endParaRPr>
          </a:p>
          <a:p>
            <a:r>
              <a:rPr lang="ru-RU" sz="5500" b="1" dirty="0">
                <a:solidFill>
                  <a:srgbClr val="C00000"/>
                </a:solidFill>
                <a:cs typeface="Times New Roman" panose="02020603050405020304" pitchFamily="18" charset="0"/>
                <a:hlinkClick r:id="rId17" action="ppaction://hlinksldjump"/>
              </a:rPr>
              <a:t>«</a:t>
            </a:r>
            <a:r>
              <a:rPr lang="ru-RU" sz="5500" b="1" dirty="0" smtClean="0">
                <a:solidFill>
                  <a:srgbClr val="C00000"/>
                </a:solidFill>
                <a:cs typeface="Times New Roman" panose="02020603050405020304" pitchFamily="18" charset="0"/>
                <a:hlinkClick r:id="rId17" action="ppaction://hlinksldjump"/>
              </a:rPr>
              <a:t>СПРЯТАННЫЙ КРЮЧОК»</a:t>
            </a:r>
            <a:endParaRPr lang="ru-RU" sz="5500" b="1" dirty="0">
              <a:solidFill>
                <a:srgbClr val="C00000"/>
              </a:solidFill>
              <a:cs typeface="Times New Roman" panose="02020603050405020304" pitchFamily="18" charset="0"/>
            </a:endParaRPr>
          </a:p>
          <a:p>
            <a:r>
              <a:rPr lang="ru-RU" sz="5600" b="1" dirty="0">
                <a:solidFill>
                  <a:srgbClr val="C00000"/>
                </a:solidFill>
                <a:cs typeface="Times New Roman" panose="02020603050405020304" pitchFamily="18" charset="0"/>
                <a:hlinkClick r:id="rId18" action="ppaction://hlinksldjump"/>
              </a:rPr>
              <a:t>«</a:t>
            </a:r>
            <a:r>
              <a:rPr lang="ru-RU" sz="5600" b="1" dirty="0" smtClean="0">
                <a:solidFill>
                  <a:srgbClr val="C00000"/>
                </a:solidFill>
                <a:cs typeface="Times New Roman" panose="02020603050405020304" pitchFamily="18" charset="0"/>
                <a:hlinkClick r:id="rId18" action="ppaction://hlinksldjump"/>
              </a:rPr>
              <a:t>СТЕКЛЯННЫЕ ШАРИКИ»</a:t>
            </a:r>
            <a:endParaRPr lang="ru-RU" sz="4300" b="1" dirty="0">
              <a:solidFill>
                <a:srgbClr val="C00000"/>
              </a:solidFill>
              <a:latin typeface="Times New Roman" panose="02020603050405020304" pitchFamily="18" charset="0"/>
              <a:cs typeface="Times New Roman" panose="02020603050405020304" pitchFamily="18" charset="0"/>
            </a:endParaRPr>
          </a:p>
          <a:p>
            <a:r>
              <a:rPr lang="ru-RU" sz="5600" b="1" dirty="0" smtClean="0">
                <a:solidFill>
                  <a:srgbClr val="C00000"/>
                </a:solidFill>
                <a:cs typeface="Times New Roman" panose="02020603050405020304" pitchFamily="18" charset="0"/>
                <a:hlinkClick r:id="rId19" action="ppaction://hlinksldjump"/>
              </a:rPr>
              <a:t>«ШТУРМ ГОРОДА»</a:t>
            </a:r>
            <a:endParaRPr lang="ru-RU" sz="5600" b="1" dirty="0">
              <a:solidFill>
                <a:srgbClr val="C00000"/>
              </a:solidFill>
              <a:cs typeface="Times New Roman" panose="02020603050405020304" pitchFamily="18" charset="0"/>
            </a:endParaRPr>
          </a:p>
          <a:p>
            <a:endParaRPr lang="ru-RU" sz="5600" b="1" dirty="0">
              <a:solidFill>
                <a:srgbClr val="C00000"/>
              </a:solidFill>
              <a:latin typeface="Times New Roman" panose="02020603050405020304" pitchFamily="18" charset="0"/>
              <a:cs typeface="Times New Roman" panose="02020603050405020304" pitchFamily="18" charset="0"/>
            </a:endParaRPr>
          </a:p>
          <a:p>
            <a:endParaRPr lang="ru-RU" sz="5600" b="1" dirty="0" smtClean="0">
              <a:solidFill>
                <a:srgbClr val="0070C0"/>
              </a:solidFill>
              <a:latin typeface="Times New Roman" panose="02020603050405020304" pitchFamily="18" charset="0"/>
              <a:cs typeface="Times New Roman" panose="02020603050405020304" pitchFamily="18" charset="0"/>
            </a:endParaRPr>
          </a:p>
          <a:p>
            <a:endParaRPr lang="ru-RU" sz="5600" b="1" dirty="0" smtClean="0">
              <a:solidFill>
                <a:srgbClr val="0070C0"/>
              </a:solidFill>
              <a:latin typeface="Times New Roman" panose="02020603050405020304" pitchFamily="18" charset="0"/>
              <a:cs typeface="Times New Roman" panose="02020603050405020304" pitchFamily="18" charset="0"/>
            </a:endParaRPr>
          </a:p>
          <a:p>
            <a:pPr marL="0" indent="0">
              <a:buNone/>
            </a:pPr>
            <a:endParaRPr lang="ru-RU" sz="5600" b="1" dirty="0" smtClean="0">
              <a:solidFill>
                <a:srgbClr val="0070C0"/>
              </a:solidFill>
              <a:latin typeface="Times New Roman" panose="02020603050405020304" pitchFamily="18" charset="0"/>
              <a:cs typeface="Times New Roman" panose="02020603050405020304" pitchFamily="18" charset="0"/>
            </a:endParaRPr>
          </a:p>
          <a:p>
            <a:r>
              <a:rPr lang="ru-RU" dirty="0" smtClean="0"/>
              <a:t>-</a:t>
            </a:r>
          </a:p>
          <a:p>
            <a:endParaRPr lang="ru-RU" dirty="0"/>
          </a:p>
        </p:txBody>
      </p:sp>
      <p:sp>
        <p:nvSpPr>
          <p:cNvPr id="5" name="Управляющая кнопка: домой 4">
            <a:hlinkClick r:id="" action="ppaction://hlinkshowjump?jump=firstslide" highlightClick="1"/>
          </p:cNvPr>
          <p:cNvSpPr/>
          <p:nvPr/>
        </p:nvSpPr>
        <p:spPr>
          <a:xfrm>
            <a:off x="7559900" y="5267459"/>
            <a:ext cx="952916" cy="1030309"/>
          </a:xfrm>
          <a:prstGeom prst="actionButtonHome">
            <a:avLst/>
          </a:prstGeom>
          <a:blipFill>
            <a:blip r:embed="rId20"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95774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7135" y="540972"/>
            <a:ext cx="7886700" cy="947859"/>
          </a:xfrm>
        </p:spPr>
        <p:txBody>
          <a:bodyPr>
            <a:normAutofit/>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«ШТУРМ ГОРОДА»</a:t>
            </a:r>
            <a:endParaRPr lang="ru-RU" sz="3200" dirty="0">
              <a:solidFill>
                <a:srgbClr val="FFC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37127" y="1582341"/>
            <a:ext cx="3683358" cy="4524315"/>
          </a:xfrm>
          <a:prstGeom prst="rect">
            <a:avLst/>
          </a:prstGeom>
        </p:spPr>
        <p:txBody>
          <a:bodyPr wrap="square">
            <a:spAutoFit/>
          </a:bodyPr>
          <a:lstStyle/>
          <a:p>
            <a:pPr algn="just" fontAlgn="base"/>
            <a:r>
              <a:rPr lang="ru-RU" dirty="0">
                <a:solidFill>
                  <a:srgbClr val="C00000"/>
                </a:solidFill>
                <a:latin typeface="Times New Roman" panose="02020603050405020304" pitchFamily="18" charset="0"/>
                <a:cs typeface="Times New Roman" panose="02020603050405020304" pitchFamily="18" charset="0"/>
              </a:rPr>
              <a:t>Для игры требуется много человек, которые делятся на две команды от 6 игроков в каждой. Затем определяются границы города, а из подручных материалов строится крепость. Цель игры: захватить город. Одна команда должна наступать, а вторая – оборонять границы города. Игроки во время атаки и обороны  могут использовать только руки. Если произошло соприкосновение тел борющихся игроков, оба выбывают из игры. Выигрывает та команда, которая потеряла меньшее количество игроков.</a:t>
            </a:r>
          </a:p>
        </p:txBody>
      </p:sp>
      <p:pic>
        <p:nvPicPr>
          <p:cNvPr id="2050" name="Picture 2" descr="https://thumbs.dreamstime.com/b/chinese-kindergarten-children-participate-theatrical-performances-shenzhen-china-82972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638" y="1889716"/>
            <a:ext cx="3541689" cy="3721993"/>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домой 4">
            <a:hlinkClick r:id="rId3" action="ppaction://hlinksldjump" highlightClick="1"/>
          </p:cNvPr>
          <p:cNvSpPr/>
          <p:nvPr/>
        </p:nvSpPr>
        <p:spPr>
          <a:xfrm>
            <a:off x="7559900" y="5267459"/>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65245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«БОЛВАН»</a:t>
            </a:r>
            <a:endParaRPr lang="ru-RU" sz="3200" dirty="0">
              <a:solidFill>
                <a:srgbClr val="FFC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88642" y="1236372"/>
            <a:ext cx="7289443" cy="2031325"/>
          </a:xfrm>
          <a:prstGeom prst="rect">
            <a:avLst/>
          </a:prstGeom>
        </p:spPr>
        <p:txBody>
          <a:bodyPr wrap="square">
            <a:spAutoFit/>
          </a:bodyPr>
          <a:lstStyle/>
          <a:p>
            <a:pPr algn="just" fontAlgn="base"/>
            <a:r>
              <a:rPr lang="ru-RU" dirty="0">
                <a:solidFill>
                  <a:srgbClr val="C00000"/>
                </a:solidFill>
                <a:latin typeface="Times New Roman" panose="02020603050405020304" pitchFamily="18" charset="0"/>
                <a:cs typeface="Times New Roman" panose="02020603050405020304" pitchFamily="18" charset="0"/>
              </a:rPr>
              <a:t>Игра тоже предполагает ограниченное пространство. Выбирается водящий, остальные игроки должны убегать. Как только игрок понимает, что его нагоняют, он может резко встать на месте, схватиться за голову и громко крикнуть «Болван». Тогда водящий не может передать ему ход. Этот игрок не может двигаться до тех  пор, пока другие игроки не заденут его. Тот, кто не успел крикнуть, становится водящим. Игра напоминает русскую народную в салочки.</a:t>
            </a:r>
          </a:p>
        </p:txBody>
      </p:sp>
      <p:pic>
        <p:nvPicPr>
          <p:cNvPr id="5122" name="Picture 2" descr="https://luckybamboocrafts.com/wp-content/uploads/2014/03/LBkiteblog-300x1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820" y="3383607"/>
            <a:ext cx="4520483" cy="2551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Управляющая кнопка: домой 4">
            <a:hlinkClick r:id="rId3" action="ppaction://hlinksldjump" highlightClick="1"/>
          </p:cNvPr>
          <p:cNvSpPr/>
          <p:nvPr/>
        </p:nvSpPr>
        <p:spPr>
          <a:xfrm>
            <a:off x="7559900" y="5267459"/>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1697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85216"/>
            <a:ext cx="7886700" cy="1325563"/>
          </a:xfrm>
        </p:spPr>
        <p:txBody>
          <a:bodyPr>
            <a:normAutofit/>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«БРОСАТЬ МЕШОЧЕК С ПЕСКОМ»</a:t>
            </a:r>
            <a:r>
              <a:rPr lang="ru-RU" sz="3200" dirty="0">
                <a:solidFill>
                  <a:srgbClr val="FFC000"/>
                </a:solidFill>
                <a:latin typeface="Times New Roman" panose="02020603050405020304" pitchFamily="18" charset="0"/>
                <a:cs typeface="Times New Roman" panose="02020603050405020304" pitchFamily="18" charset="0"/>
              </a:rPr>
              <a:t/>
            </a:r>
            <a:br>
              <a:rPr lang="ru-RU" sz="3200" dirty="0">
                <a:solidFill>
                  <a:srgbClr val="FFC000"/>
                </a:solidFill>
                <a:latin typeface="Times New Roman" panose="02020603050405020304" pitchFamily="18" charset="0"/>
                <a:cs typeface="Times New Roman" panose="02020603050405020304" pitchFamily="18" charset="0"/>
              </a:rPr>
            </a:br>
            <a:endParaRPr lang="ru-RU" sz="3200" dirty="0">
              <a:solidFill>
                <a:srgbClr val="FFC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72731" y="1147998"/>
            <a:ext cx="4121242" cy="5078313"/>
          </a:xfrm>
          <a:prstGeom prst="rect">
            <a:avLst/>
          </a:prstGeom>
        </p:spPr>
        <p:txBody>
          <a:bodyPr wrap="square">
            <a:spAutoFit/>
          </a:bodyPr>
          <a:lstStyle/>
          <a:p>
            <a:pPr algn="just" fontAlgn="base"/>
            <a:r>
              <a:rPr lang="ru-RU" dirty="0">
                <a:solidFill>
                  <a:srgbClr val="C00000"/>
                </a:solidFill>
                <a:latin typeface="Times New Roman" panose="02020603050405020304" pitchFamily="18" charset="0"/>
                <a:cs typeface="Times New Roman" panose="02020603050405020304" pitchFamily="18" charset="0"/>
              </a:rPr>
              <a:t>Для игры требовалось несколько тряпок сшить в одну в виде маленького кармашка. В середину засыпать песок и зашить. Так получился мешочек из песка. Предпочтительно играть на свежем воздухе и играть в большой компании. Игроки делятся на две команды и встают друг против друга на определенном расстоянии. Определяется очередность игры. Первая команда кидает мешочек с песком в противоположную. Если мешочек в кого-то попал, тот должен крикнуть «мертв». Соседний игрок подбирает мешочек и кидает в ответ. А тот, кто оказался «мертв» переходит в другую команду. Побеждает та команда, у которой оказалось больше игроков.</a:t>
            </a:r>
          </a:p>
        </p:txBody>
      </p:sp>
      <p:pic>
        <p:nvPicPr>
          <p:cNvPr id="3074" name="Picture 2" descr="https://thumbs.dreamstime.com/b/%D0%B8%D0%B3%D1%80%D1%8B-%D0%BC%D0%B5%D1%88%D0%BA%D0%BE%D0%B2-%D1%81-%D0%BF%D0%B5%D1%81%D0%BA%D0%BE%D0%BC-%D0%B1%D1%80%D0%BE%D1%81%D0%B0%D0%BD%D0%B8%D1%8F-28005487.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4893973" y="1394716"/>
            <a:ext cx="3503052" cy="4584879"/>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домой 4">
            <a:hlinkClick r:id="rId3" action="ppaction://hlinksldjump" highlightClick="1"/>
          </p:cNvPr>
          <p:cNvSpPr/>
          <p:nvPr/>
        </p:nvSpPr>
        <p:spPr>
          <a:xfrm>
            <a:off x="7559900" y="5267459"/>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13076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373" y="517526"/>
            <a:ext cx="7886700" cy="1325563"/>
          </a:xfrm>
        </p:spPr>
        <p:txBody>
          <a:bodyPr>
            <a:normAutofit/>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«ВЫБИТЬ ПАЛКОЙ»</a:t>
            </a:r>
            <a:r>
              <a:rPr lang="ru-RU" sz="3200" dirty="0">
                <a:solidFill>
                  <a:srgbClr val="FFC000"/>
                </a:solidFill>
                <a:latin typeface="Times New Roman" panose="02020603050405020304" pitchFamily="18" charset="0"/>
                <a:cs typeface="Times New Roman" panose="02020603050405020304" pitchFamily="18" charset="0"/>
              </a:rPr>
              <a:t/>
            </a:r>
            <a:br>
              <a:rPr lang="ru-RU" sz="3200" dirty="0">
                <a:solidFill>
                  <a:srgbClr val="FFC000"/>
                </a:solidFill>
                <a:latin typeface="Times New Roman" panose="02020603050405020304" pitchFamily="18" charset="0"/>
                <a:cs typeface="Times New Roman" panose="02020603050405020304" pitchFamily="18" charset="0"/>
              </a:rPr>
            </a:br>
            <a:endParaRPr lang="ru-RU" sz="3200" dirty="0">
              <a:solidFill>
                <a:srgbClr val="FFC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50004" y="1298809"/>
            <a:ext cx="7289443" cy="2308324"/>
          </a:xfrm>
          <a:prstGeom prst="rect">
            <a:avLst/>
          </a:prstGeom>
        </p:spPr>
        <p:txBody>
          <a:bodyPr wrap="square">
            <a:spAutoFit/>
          </a:bodyPr>
          <a:lstStyle/>
          <a:p>
            <a:pPr algn="just" fontAlgn="base"/>
            <a:r>
              <a:rPr lang="ru-RU" dirty="0">
                <a:solidFill>
                  <a:srgbClr val="C00000"/>
                </a:solidFill>
                <a:latin typeface="Times New Roman" panose="02020603050405020304" pitchFamily="18" charset="0"/>
                <a:cs typeface="Times New Roman" panose="02020603050405020304" pitchFamily="18" charset="0"/>
              </a:rPr>
              <a:t>Для начала, нужно собрать много палочек от мороженого. Вымыть и покрасить в разные цвета. Во время игры все сидят на земле. Каждый игрок выбирает себе определенный цвет палочек. Все палочки раскладываются перед игроками. Затем игроки по очереди палочкой мороженого пытается вытаскивать палочку своего цвета. Если произошло соприкосновение с палочкой другого игрока, то ход не засчитывается. Кто вытащил больше палочек своего цвета, тот и выиграл.</a:t>
            </a:r>
          </a:p>
        </p:txBody>
      </p:sp>
      <p:pic>
        <p:nvPicPr>
          <p:cNvPr id="4" name="Рисунок 3" descr="vybit-palkoj">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871202" y="3607133"/>
            <a:ext cx="3693721" cy="2473121"/>
          </a:xfrm>
          <a:prstGeom prst="rect">
            <a:avLst/>
          </a:prstGeom>
          <a:noFill/>
          <a:ln>
            <a:noFill/>
          </a:ln>
        </p:spPr>
      </p:pic>
      <p:sp>
        <p:nvSpPr>
          <p:cNvPr id="5" name="Управляющая кнопка: домой 4">
            <a:hlinkClick r:id="rId4" action="ppaction://hlinksldjump" highlightClick="1"/>
          </p:cNvPr>
          <p:cNvSpPr/>
          <p:nvPr/>
        </p:nvSpPr>
        <p:spPr>
          <a:xfrm>
            <a:off x="7559900" y="5267459"/>
            <a:ext cx="952916" cy="1030309"/>
          </a:xfrm>
          <a:prstGeom prst="actionButtonHome">
            <a:avLst/>
          </a:prstGeom>
          <a:blipFill>
            <a:blip r:embed="rId5"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9160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3728" y="587865"/>
            <a:ext cx="7886700" cy="1325563"/>
          </a:xfrm>
        </p:spPr>
        <p:txBody>
          <a:bodyPr>
            <a:normAutofit/>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«ИГРА В СЛЕПОГО»</a:t>
            </a:r>
            <a:r>
              <a:rPr lang="ru-RU" sz="3200" dirty="0">
                <a:solidFill>
                  <a:srgbClr val="FFC000"/>
                </a:solidFill>
                <a:latin typeface="Times New Roman" panose="02020603050405020304" pitchFamily="18" charset="0"/>
                <a:cs typeface="Times New Roman" panose="02020603050405020304" pitchFamily="18" charset="0"/>
              </a:rPr>
              <a:t/>
            </a:r>
            <a:br>
              <a:rPr lang="ru-RU" sz="3200" dirty="0">
                <a:solidFill>
                  <a:srgbClr val="FFC000"/>
                </a:solidFill>
                <a:latin typeface="Times New Roman" panose="02020603050405020304" pitchFamily="18" charset="0"/>
                <a:cs typeface="Times New Roman" panose="02020603050405020304" pitchFamily="18" charset="0"/>
              </a:rPr>
            </a:br>
            <a:endParaRPr lang="ru-RU" sz="3200" dirty="0">
              <a:solidFill>
                <a:srgbClr val="FFC000"/>
              </a:solidFill>
              <a:latin typeface="Times New Roman" panose="02020603050405020304" pitchFamily="18" charset="0"/>
              <a:cs typeface="Times New Roman" panose="02020603050405020304" pitchFamily="18" charset="0"/>
            </a:endParaRPr>
          </a:p>
        </p:txBody>
      </p:sp>
      <p:pic>
        <p:nvPicPr>
          <p:cNvPr id="3074" name="Picture 2" descr="https://thumbs.dreamstime.com/b/%D0%BA%D0%B8%D1%82%D0%B0%D0%B9%D1%81%D0%BA%D0%B8%D0%B5-%D0%B5%D1%82%D0%B8-%D0%B8%D0%B3%D1%80%D0%B0%D1%8F-%D1%86%D1%8B%D0%BF-%D0%B5%D0%BD%D0%BA%D0%B0-%D0%B8%D0%B3%D1%80%D1%83-%D0%B5%D1%82%D0%B5%D0%B9-%D1%81-%D0%B5%D0%BF%D0%BE%D0%B3%D0%BE-%D0%BF%D0%BE%D0%BF%D1%83-%D1%8F%D1%80%D0%BD%D1%83%D1%8E-%D0%B2-%D1%8E%D0%B6%D0%BD%D0%BE%D0%BC-82925139.jpg"/>
          <p:cNvPicPr>
            <a:picLocks noChangeAspect="1" noChangeArrowheads="1"/>
          </p:cNvPicPr>
          <p:nvPr/>
        </p:nvPicPr>
        <p:blipFill rotWithShape="1">
          <a:blip r:embed="rId2">
            <a:extLst>
              <a:ext uri="{28A0092B-C50C-407E-A947-70E740481C1C}">
                <a14:useLocalDpi xmlns:a14="http://schemas.microsoft.com/office/drawing/2010/main" val="0"/>
              </a:ext>
            </a:extLst>
          </a:blip>
          <a:srcRect l="6363" r="5960"/>
          <a:stretch/>
        </p:blipFill>
        <p:spPr bwMode="auto">
          <a:xfrm>
            <a:off x="4607078" y="1572673"/>
            <a:ext cx="3739754" cy="381091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37139" y="1413265"/>
            <a:ext cx="3247292" cy="3970318"/>
          </a:xfrm>
          <a:prstGeom prst="rect">
            <a:avLst/>
          </a:prstGeom>
        </p:spPr>
        <p:txBody>
          <a:bodyPr wrap="square">
            <a:spAutoFit/>
          </a:bodyPr>
          <a:lstStyle/>
          <a:p>
            <a:pPr algn="just" fontAlgn="base"/>
            <a:r>
              <a:rPr lang="ru-RU" dirty="0">
                <a:solidFill>
                  <a:srgbClr val="C00000"/>
                </a:solidFill>
                <a:latin typeface="Times New Roman" panose="02020603050405020304" pitchFamily="18" charset="0"/>
                <a:cs typeface="Times New Roman" panose="02020603050405020304" pitchFamily="18" charset="0"/>
              </a:rPr>
              <a:t>Проводится в ограниченно пространстве, часто в классном кабинете на перемене. Выбирается водящий, ему завязывают глаза. Остальные игроки не должны попасться водящему. Но они не должны ходить тихо, а обязательно указывать водящему звуками свое местоположение. Игра развивает способность внимательно слушать и ориентироваться в темноте.</a:t>
            </a:r>
          </a:p>
        </p:txBody>
      </p:sp>
      <p:sp>
        <p:nvSpPr>
          <p:cNvPr id="5" name="Управляющая кнопка: домой 4">
            <a:hlinkClick r:id="rId3" action="ppaction://hlinksldjump" highlightClick="1"/>
          </p:cNvPr>
          <p:cNvSpPr/>
          <p:nvPr/>
        </p:nvSpPr>
        <p:spPr>
          <a:xfrm>
            <a:off x="7559900" y="5267459"/>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87560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332" y="612241"/>
            <a:ext cx="7886700" cy="837127"/>
          </a:xfrm>
        </p:spPr>
        <p:txBody>
          <a:bodyPr>
            <a:normAutofit/>
          </a:bodyPr>
          <a:lstStyle/>
          <a:p>
            <a:pPr algn="ctr" fontAlgn="base"/>
            <a:r>
              <a:rPr lang="ru-RU" sz="3200" b="1" dirty="0" smtClean="0">
                <a:solidFill>
                  <a:srgbClr val="FFC000"/>
                </a:solidFill>
                <a:latin typeface="Times New Roman" panose="02020603050405020304" pitchFamily="18" charset="0"/>
                <a:cs typeface="Times New Roman" panose="02020603050405020304" pitchFamily="18" charset="0"/>
              </a:rPr>
              <a:t>«КАТИТЬ КОЛЕСО»</a:t>
            </a:r>
            <a:endParaRPr lang="ru-RU" sz="3200" dirty="0">
              <a:solidFill>
                <a:srgbClr val="FFC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961292" y="1420520"/>
            <a:ext cx="7197970" cy="1200329"/>
          </a:xfrm>
          <a:prstGeom prst="rect">
            <a:avLst/>
          </a:prstGeom>
        </p:spPr>
        <p:txBody>
          <a:bodyPr wrap="square">
            <a:spAutoFit/>
          </a:bodyPr>
          <a:lstStyle/>
          <a:p>
            <a:pPr algn="just" fontAlgn="base"/>
            <a:r>
              <a:rPr lang="ru-RU" dirty="0">
                <a:solidFill>
                  <a:srgbClr val="C00000"/>
                </a:solidFill>
                <a:latin typeface="Times New Roman" panose="02020603050405020304" pitchFamily="18" charset="0"/>
                <a:cs typeface="Times New Roman" panose="02020603050405020304" pitchFamily="18" charset="0"/>
              </a:rPr>
              <a:t>Для начала, нужно было сделать железное колесо и длинный крюк. Этим крюком нужно было катить колесо. В качестве крюка можно было использовать бамбуковую палку. Кто сможет катить обруч дольше всех, тот и выиграл.</a:t>
            </a:r>
          </a:p>
        </p:txBody>
      </p:sp>
      <p:pic>
        <p:nvPicPr>
          <p:cNvPr id="4" name="Рисунок 3" descr="Катить колесо">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336996" y="2637691"/>
            <a:ext cx="4849250" cy="3263737"/>
          </a:xfrm>
          <a:prstGeom prst="rect">
            <a:avLst/>
          </a:prstGeom>
          <a:noFill/>
          <a:ln>
            <a:noFill/>
          </a:ln>
        </p:spPr>
      </p:pic>
      <p:sp>
        <p:nvSpPr>
          <p:cNvPr id="5" name="Управляющая кнопка: домой 4">
            <a:hlinkClick r:id="rId4" action="ppaction://hlinksldjump" highlightClick="1"/>
          </p:cNvPr>
          <p:cNvSpPr/>
          <p:nvPr/>
        </p:nvSpPr>
        <p:spPr>
          <a:xfrm>
            <a:off x="7559900" y="5267459"/>
            <a:ext cx="952916" cy="1030309"/>
          </a:xfrm>
          <a:prstGeom prst="actionButtonHome">
            <a:avLst/>
          </a:prstGeom>
          <a:blipFill>
            <a:blip r:embed="rId5"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82600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base"/>
            <a:r>
              <a:rPr lang="ru-RU" sz="2000" dirty="0" smtClean="0">
                <a:solidFill>
                  <a:srgbClr val="FFC000"/>
                </a:solidFill>
                <a:latin typeface="Times New Roman" panose="02020603050405020304" pitchFamily="18" charset="0"/>
                <a:cs typeface="Times New Roman" panose="02020603050405020304" pitchFamily="18" charset="0"/>
              </a:rPr>
              <a:t/>
            </a:r>
            <a:br>
              <a:rPr lang="ru-RU" sz="2000" dirty="0" smtClean="0">
                <a:solidFill>
                  <a:srgbClr val="FFC000"/>
                </a:solidFill>
                <a:latin typeface="Times New Roman" panose="02020603050405020304" pitchFamily="18" charset="0"/>
                <a:cs typeface="Times New Roman" panose="02020603050405020304" pitchFamily="18" charset="0"/>
              </a:rPr>
            </a:br>
            <a:r>
              <a:rPr lang="ru-RU" sz="2000" dirty="0">
                <a:solidFill>
                  <a:srgbClr val="FFC000"/>
                </a:solidFill>
                <a:latin typeface="Times New Roman" panose="02020603050405020304" pitchFamily="18" charset="0"/>
                <a:cs typeface="Times New Roman" panose="02020603050405020304" pitchFamily="18" charset="0"/>
              </a:rPr>
              <a:t/>
            </a:r>
            <a:br>
              <a:rPr lang="ru-RU" sz="2000" dirty="0">
                <a:solidFill>
                  <a:srgbClr val="FFC000"/>
                </a:solidFill>
                <a:latin typeface="Times New Roman" panose="02020603050405020304" pitchFamily="18" charset="0"/>
                <a:cs typeface="Times New Roman" panose="02020603050405020304" pitchFamily="18" charset="0"/>
              </a:rPr>
            </a:br>
            <a:r>
              <a:rPr lang="ru-RU" dirty="0">
                <a:solidFill>
                  <a:srgbClr val="C00000"/>
                </a:solidFill>
              </a:rPr>
              <a:t/>
            </a:r>
            <a:br>
              <a:rPr lang="ru-RU" dirty="0">
                <a:solidFill>
                  <a:srgbClr val="C00000"/>
                </a:solidFill>
              </a:rPr>
            </a:br>
            <a:endParaRPr lang="ru-RU" dirty="0">
              <a:solidFill>
                <a:srgbClr val="C00000"/>
              </a:solidFill>
            </a:endParaRPr>
          </a:p>
        </p:txBody>
      </p:sp>
      <p:sp>
        <p:nvSpPr>
          <p:cNvPr id="3" name="Объект 2"/>
          <p:cNvSpPr>
            <a:spLocks noGrp="1"/>
          </p:cNvSpPr>
          <p:nvPr>
            <p:ph idx="1"/>
          </p:nvPr>
        </p:nvSpPr>
        <p:spPr>
          <a:xfrm>
            <a:off x="1207477" y="1567717"/>
            <a:ext cx="3727938" cy="4129698"/>
          </a:xfrm>
        </p:spPr>
        <p:txBody>
          <a:bodyPr>
            <a:noAutofit/>
          </a:bodyPr>
          <a:lstStyle/>
          <a:p>
            <a:pPr marL="0" indent="0" algn="just">
              <a:lnSpc>
                <a:spcPct val="100000"/>
              </a:lnSpc>
              <a:buNone/>
            </a:pPr>
            <a:r>
              <a:rPr lang="ru-RU" sz="1800" dirty="0">
                <a:solidFill>
                  <a:srgbClr val="C00000"/>
                </a:solidFill>
                <a:latin typeface="Times New Roman" panose="02020603050405020304" pitchFamily="18" charset="0"/>
                <a:cs typeface="Times New Roman" panose="02020603050405020304" pitchFamily="18" charset="0"/>
              </a:rPr>
              <a:t>Тоже известная и нам игра. По правилам тоже ни чем не отличаются. На земле рисуются квадраты, их может быть 6,12 и т.д. Затем деревянными костяшками определяется первый круг. Костяшки бросаются на один из квадратов, туда и нужно допрыгать на одной ноге. Прыгнув в нужный квадрат с костяшками, второй ногой нужно пнуть костяшки до </a:t>
            </a:r>
            <a:r>
              <a:rPr lang="ru-RU" sz="1800" dirty="0" smtClean="0">
                <a:solidFill>
                  <a:srgbClr val="C00000"/>
                </a:solidFill>
                <a:latin typeface="Times New Roman" panose="02020603050405020304" pitchFamily="18" charset="0"/>
                <a:cs typeface="Times New Roman" panose="02020603050405020304" pitchFamily="18" charset="0"/>
              </a:rPr>
              <a:t>следующего квадрата.</a:t>
            </a:r>
          </a:p>
          <a:p>
            <a:pPr marL="0" indent="0" algn="just">
              <a:lnSpc>
                <a:spcPct val="100000"/>
              </a:lnSpc>
              <a:buNone/>
            </a:pPr>
            <a:r>
              <a:rPr lang="ru-RU" sz="1800" dirty="0">
                <a:solidFill>
                  <a:srgbClr val="C00000"/>
                </a:solidFill>
                <a:latin typeface="Times New Roman" panose="02020603050405020304" pitchFamily="18" charset="0"/>
                <a:cs typeface="Times New Roman" panose="02020603050405020304" pitchFamily="18" charset="0"/>
              </a:rPr>
              <a:t/>
            </a:r>
            <a:br>
              <a:rPr lang="ru-RU" sz="1800" dirty="0">
                <a:solidFill>
                  <a:srgbClr val="C00000"/>
                </a:solidFill>
                <a:latin typeface="Times New Roman" panose="02020603050405020304" pitchFamily="18" charset="0"/>
                <a:cs typeface="Times New Roman" panose="02020603050405020304" pitchFamily="18" charset="0"/>
              </a:rPr>
            </a:br>
            <a:endParaRPr lang="ru-RU" sz="1800" dirty="0"/>
          </a:p>
        </p:txBody>
      </p:sp>
      <p:pic>
        <p:nvPicPr>
          <p:cNvPr id="2050" name="Picture 2" descr="https://i.pinimg.com/236x/18/86/54/1886540ae52fde42287c9e8a51978016--fun-for-kids-gifts-for-ki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051" y="1651580"/>
            <a:ext cx="2247900" cy="3362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8892" y="644768"/>
            <a:ext cx="7428713" cy="584775"/>
          </a:xfrm>
          <a:prstGeom prst="rect">
            <a:avLst/>
          </a:prstGeom>
          <a:noFill/>
        </p:spPr>
        <p:txBody>
          <a:bodyPr wrap="square" rtlCol="0">
            <a:spAutoFit/>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«КЛАССИКИ»</a:t>
            </a:r>
            <a:endParaRPr lang="ru-RU" sz="3200" b="1" dirty="0">
              <a:solidFill>
                <a:srgbClr val="FFC000"/>
              </a:solidFill>
              <a:latin typeface="Times New Roman" panose="02020603050405020304" pitchFamily="18" charset="0"/>
              <a:cs typeface="Times New Roman" panose="02020603050405020304" pitchFamily="18" charset="0"/>
            </a:endParaRPr>
          </a:p>
        </p:txBody>
      </p:sp>
      <p:sp>
        <p:nvSpPr>
          <p:cNvPr id="6" name="Управляющая кнопка: домой 5">
            <a:hlinkClick r:id="rId3" action="ppaction://hlinksldjump" highlightClick="1"/>
          </p:cNvPr>
          <p:cNvSpPr/>
          <p:nvPr/>
        </p:nvSpPr>
        <p:spPr>
          <a:xfrm>
            <a:off x="7559900" y="5267459"/>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67769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«ЛОВЛЯ ГАЛЬКИ»</a:t>
            </a:r>
            <a:endParaRPr lang="ru-RU" sz="3200" dirty="0">
              <a:solidFill>
                <a:srgbClr val="FFC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11370" y="1720840"/>
            <a:ext cx="7495504" cy="2031325"/>
          </a:xfrm>
          <a:prstGeom prst="rect">
            <a:avLst/>
          </a:prstGeom>
        </p:spPr>
        <p:txBody>
          <a:bodyPr wrap="square">
            <a:spAutoFit/>
          </a:bodyPr>
          <a:lstStyle/>
          <a:p>
            <a:pPr algn="just" fontAlgn="base"/>
            <a:r>
              <a:rPr lang="ru-RU" dirty="0">
                <a:solidFill>
                  <a:srgbClr val="C00000"/>
                </a:solidFill>
                <a:latin typeface="Times New Roman" panose="02020603050405020304" pitchFamily="18" charset="0"/>
                <a:cs typeface="Times New Roman" panose="02020603050405020304" pitchFamily="18" charset="0"/>
              </a:rPr>
              <a:t>Дети сначала собирали гальку у реки в количестве пяти штук, обязательно небольшого размера. Предпочтительно белого цвета. Затем два человека садились на землю друг против друга. Один кидал гальку на землю перед собой. Задача игроков мгновенно отреагировать и подобрать гальку в большем количестве, чем другой игрок. Побеждает тот, кто взял гальки больше. Очень быстрая и веселая игра. Игра очень напоминает русскую народную «Блошки в плошке»</a:t>
            </a:r>
          </a:p>
        </p:txBody>
      </p:sp>
      <p:pic>
        <p:nvPicPr>
          <p:cNvPr id="1026" name="Picture 2" descr="https://cosmofunnel.com/sites/default/files/styles/lead/public/2017-09/125697107215.jpg?itok=Na8JElK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104" y="3752165"/>
            <a:ext cx="5024092" cy="2313784"/>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домой 4">
            <a:hlinkClick r:id="rId3" action="ppaction://hlinksldjump" highlightClick="1"/>
          </p:cNvPr>
          <p:cNvSpPr/>
          <p:nvPr/>
        </p:nvSpPr>
        <p:spPr>
          <a:xfrm>
            <a:off x="7559900" y="5267459"/>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9271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2007</TotalTime>
  <Words>1087</Words>
  <Application>Microsoft Office PowerPoint</Application>
  <PresentationFormat>Экран (4:3)</PresentationFormat>
  <Paragraphs>74</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a_PresentumCps</vt:lpstr>
      <vt:lpstr>Arial</vt:lpstr>
      <vt:lpstr>Calibri</vt:lpstr>
      <vt:lpstr>Calibri Light</vt:lpstr>
      <vt:lpstr>Times New Roman</vt:lpstr>
      <vt:lpstr>Тема Office</vt:lpstr>
      <vt:lpstr>Презентация PowerPoint</vt:lpstr>
      <vt:lpstr> СПИСОК  КИТАЙСКИХ НАРОДНЫХ ИГР</vt:lpstr>
      <vt:lpstr>«БОЛВАН»</vt:lpstr>
      <vt:lpstr>«БРОСАТЬ МЕШОЧЕК С ПЕСКОМ» </vt:lpstr>
      <vt:lpstr>«ВЫБИТЬ ПАЛКОЙ» </vt:lpstr>
      <vt:lpstr>«ИГРА В СЛЕПОГО» </vt:lpstr>
      <vt:lpstr>«КАТИТЬ КОЛЕСО»</vt:lpstr>
      <vt:lpstr>   </vt:lpstr>
      <vt:lpstr>«ЛОВЛЯ ГАЛЬКИ»</vt:lpstr>
      <vt:lpstr>«ОРЁЛ ПОЙМАЛ КУРИЦУ»</vt:lpstr>
      <vt:lpstr>«ОХОТА НА ТИГРА»</vt:lpstr>
      <vt:lpstr>«ПЕТУШИНЫЙ БОЙ»</vt:lpstr>
      <vt:lpstr>«ПОЙМАЙ ЗА ХВОСТ ДРАКОНА» </vt:lpstr>
      <vt:lpstr>«ПРЫЖОК ЧЕРЕЗ КОЗУ»</vt:lpstr>
      <vt:lpstr>«РЕЗИНОЧКИ»</vt:lpstr>
      <vt:lpstr>«СБИТЬ БУМАЖНУЮ ОТКРЫТКУ»   </vt:lpstr>
      <vt:lpstr>«СЛЕПАЯ РЫБА»</vt:lpstr>
      <vt:lpstr>«СПРЯТАННЫЙ КРЮЧОК» </vt:lpstr>
      <vt:lpstr>«СТЕКЛЯННЫЕ ШАРИКИ» </vt:lpstr>
      <vt:lpstr>«ШТУРМ ГОРОДА»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226</cp:revision>
  <dcterms:created xsi:type="dcterms:W3CDTF">2020-01-02T11:02:31Z</dcterms:created>
  <dcterms:modified xsi:type="dcterms:W3CDTF">2020-02-03T03:55:53Z</dcterms:modified>
</cp:coreProperties>
</file>